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3"/>
  </p:notesMasterIdLst>
  <p:handoutMasterIdLst>
    <p:handoutMasterId r:id="rId24"/>
  </p:handoutMasterIdLst>
  <p:sldIdLst>
    <p:sldId id="256" r:id="rId2"/>
    <p:sldId id="258" r:id="rId3"/>
    <p:sldId id="272" r:id="rId4"/>
    <p:sldId id="271" r:id="rId5"/>
    <p:sldId id="266" r:id="rId6"/>
    <p:sldId id="275" r:id="rId7"/>
    <p:sldId id="274" r:id="rId8"/>
    <p:sldId id="273" r:id="rId9"/>
    <p:sldId id="263" r:id="rId10"/>
    <p:sldId id="260" r:id="rId11"/>
    <p:sldId id="267" r:id="rId12"/>
    <p:sldId id="276" r:id="rId13"/>
    <p:sldId id="277" r:id="rId14"/>
    <p:sldId id="278" r:id="rId15"/>
    <p:sldId id="264" r:id="rId16"/>
    <p:sldId id="279" r:id="rId17"/>
    <p:sldId id="280" r:id="rId18"/>
    <p:sldId id="281" r:id="rId19"/>
    <p:sldId id="282" r:id="rId20"/>
    <p:sldId id="285" r:id="rId21"/>
    <p:sldId id="284"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DF7"/>
    <a:srgbClr val="800040"/>
    <a:srgbClr val="FF0080"/>
    <a:srgbClr val="7CA255"/>
    <a:srgbClr val="ADADAD"/>
    <a:srgbClr val="FFFFFF"/>
    <a:srgbClr val="000000"/>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3561" autoAdjust="0"/>
  </p:normalViewPr>
  <p:slideViewPr>
    <p:cSldViewPr snapToObjects="1">
      <p:cViewPr varScale="1">
        <p:scale>
          <a:sx n="83" d="100"/>
          <a:sy n="83" d="100"/>
        </p:scale>
        <p:origin x="-8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894D6-76DD-4CB4-A60D-7F9624123C55}"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662E8C47-F4D6-4C92-ADE9-4B8DA76331EC}">
      <dgm:prSet phldrT="[Text]"/>
      <dgm:spPr/>
      <dgm:t>
        <a:bodyPr/>
        <a:lstStyle/>
        <a:p>
          <a:r>
            <a:rPr lang="en-US" b="1" dirty="0" smtClean="0"/>
            <a:t>Main areas of inquiry learning</a:t>
          </a:r>
          <a:endParaRPr lang="en-US" b="1" dirty="0"/>
        </a:p>
      </dgm:t>
    </dgm:pt>
    <dgm:pt modelId="{1B114EAB-5431-4971-9BDA-F77A63674909}" type="parTrans" cxnId="{16738801-5933-4103-A944-200CD11D95DE}">
      <dgm:prSet/>
      <dgm:spPr/>
      <dgm:t>
        <a:bodyPr/>
        <a:lstStyle/>
        <a:p>
          <a:endParaRPr lang="en-US"/>
        </a:p>
      </dgm:t>
    </dgm:pt>
    <dgm:pt modelId="{B8D5ADBB-9010-4DA0-AA77-9C00FD1C9053}" type="sibTrans" cxnId="{16738801-5933-4103-A944-200CD11D95DE}">
      <dgm:prSet/>
      <dgm:spPr/>
      <dgm:t>
        <a:bodyPr/>
        <a:lstStyle/>
        <a:p>
          <a:endParaRPr lang="en-US"/>
        </a:p>
      </dgm:t>
    </dgm:pt>
    <dgm:pt modelId="{A6904E13-4666-4BDF-9547-3C713CC3B1EC}">
      <dgm:prSet phldrT="[Text]" custT="1"/>
      <dgm:spPr/>
      <dgm:t>
        <a:bodyPr/>
        <a:lstStyle/>
        <a:p>
          <a:pPr algn="ctr"/>
          <a:r>
            <a:rPr lang="en-US" sz="2200" b="1" dirty="0" smtClean="0">
              <a:latin typeface="Times New Roman" panose="02020603050405020304" pitchFamily="18" charset="0"/>
              <a:cs typeface="Times New Roman" panose="02020603050405020304" pitchFamily="18" charset="0"/>
            </a:rPr>
            <a:t>Question area</a:t>
          </a:r>
          <a:endParaRPr lang="en-US" sz="2200" b="1" dirty="0">
            <a:latin typeface="Times New Roman" panose="02020603050405020304" pitchFamily="18" charset="0"/>
            <a:cs typeface="Times New Roman" panose="02020603050405020304" pitchFamily="18" charset="0"/>
          </a:endParaRPr>
        </a:p>
      </dgm:t>
    </dgm:pt>
    <dgm:pt modelId="{0DF38436-3CC8-4BD5-8ABB-83DCAA65D1FC}" type="parTrans" cxnId="{4337B52B-F546-4823-A7A9-B3A3111DDD2C}">
      <dgm:prSet/>
      <dgm:spPr/>
      <dgm:t>
        <a:bodyPr/>
        <a:lstStyle/>
        <a:p>
          <a:endParaRPr lang="en-US"/>
        </a:p>
      </dgm:t>
    </dgm:pt>
    <dgm:pt modelId="{2893EAC1-7440-497B-9BAF-734394435FE4}" type="sibTrans" cxnId="{4337B52B-F546-4823-A7A9-B3A3111DDD2C}">
      <dgm:prSet/>
      <dgm:spPr/>
      <dgm:t>
        <a:bodyPr/>
        <a:lstStyle/>
        <a:p>
          <a:endParaRPr lang="en-US"/>
        </a:p>
      </dgm:t>
    </dgm:pt>
    <dgm:pt modelId="{4361FD9E-B74E-496D-9F47-F840A8F79A7A}">
      <dgm:prSet phldrT="[Text]" custT="1"/>
      <dgm:spPr/>
      <dgm:t>
        <a:bodyPr/>
        <a:lstStyle/>
        <a:p>
          <a:r>
            <a:rPr lang="en-US" sz="2400" b="1" dirty="0" smtClean="0">
              <a:latin typeface="Times New Roman"/>
              <a:cs typeface="Times New Roman"/>
            </a:rPr>
            <a:t>Procedures area</a:t>
          </a:r>
          <a:endParaRPr lang="en-US" sz="2400" b="1" dirty="0">
            <a:latin typeface="Times New Roman"/>
            <a:cs typeface="Times New Roman"/>
          </a:endParaRPr>
        </a:p>
      </dgm:t>
    </dgm:pt>
    <dgm:pt modelId="{7062AED0-91CF-4531-A539-9A120FA13FF2}" type="parTrans" cxnId="{26D6FBF9-905C-414D-9607-4147499B2D63}">
      <dgm:prSet/>
      <dgm:spPr/>
      <dgm:t>
        <a:bodyPr/>
        <a:lstStyle/>
        <a:p>
          <a:endParaRPr lang="en-US"/>
        </a:p>
      </dgm:t>
    </dgm:pt>
    <dgm:pt modelId="{AE5762B8-20C7-4C50-A303-35D0A2F51C03}" type="sibTrans" cxnId="{26D6FBF9-905C-414D-9607-4147499B2D63}">
      <dgm:prSet/>
      <dgm:spPr/>
      <dgm:t>
        <a:bodyPr/>
        <a:lstStyle/>
        <a:p>
          <a:endParaRPr lang="en-US"/>
        </a:p>
      </dgm:t>
    </dgm:pt>
    <dgm:pt modelId="{62C9D9D0-F322-454E-AFBA-05A2496F9B2E}">
      <dgm:prSet custT="1"/>
      <dgm:spPr/>
      <dgm:t>
        <a:bodyPr/>
        <a:lstStyle/>
        <a:p>
          <a:r>
            <a:rPr lang="en-US" sz="2400" b="1" dirty="0" smtClean="0">
              <a:latin typeface="Times New Roman"/>
              <a:cs typeface="Times New Roman"/>
            </a:rPr>
            <a:t>Results area</a:t>
          </a:r>
          <a:endParaRPr lang="en-US" sz="2400" b="1" dirty="0">
            <a:latin typeface="Times New Roman"/>
            <a:cs typeface="Times New Roman"/>
          </a:endParaRPr>
        </a:p>
      </dgm:t>
    </dgm:pt>
    <dgm:pt modelId="{C592CC5B-B0B8-6841-B453-B1DD50928242}" type="parTrans" cxnId="{03E71053-7154-EF4D-91CC-318097314747}">
      <dgm:prSet/>
      <dgm:spPr/>
      <dgm:t>
        <a:bodyPr/>
        <a:lstStyle/>
        <a:p>
          <a:endParaRPr lang="en-US"/>
        </a:p>
      </dgm:t>
    </dgm:pt>
    <dgm:pt modelId="{60FCB73D-F854-9648-B823-81A5B8121375}" type="sibTrans" cxnId="{03E71053-7154-EF4D-91CC-318097314747}">
      <dgm:prSet/>
      <dgm:spPr/>
      <dgm:t>
        <a:bodyPr/>
        <a:lstStyle/>
        <a:p>
          <a:endParaRPr lang="en-US"/>
        </a:p>
      </dgm:t>
    </dgm:pt>
    <dgm:pt modelId="{0524C3D3-A876-4C49-A6C9-15E536E80F27}" type="pres">
      <dgm:prSet presAssocID="{E55894D6-76DD-4CB4-A60D-7F9624123C55}" presName="Name0" presStyleCnt="0">
        <dgm:presLayoutVars>
          <dgm:chPref val="1"/>
          <dgm:dir/>
          <dgm:animOne val="branch"/>
          <dgm:animLvl val="lvl"/>
          <dgm:resizeHandles val="exact"/>
        </dgm:presLayoutVars>
      </dgm:prSet>
      <dgm:spPr/>
      <dgm:t>
        <a:bodyPr/>
        <a:lstStyle/>
        <a:p>
          <a:endParaRPr lang="en-US"/>
        </a:p>
      </dgm:t>
    </dgm:pt>
    <dgm:pt modelId="{B10C2C0F-78EC-4283-A70F-862CB832B049}" type="pres">
      <dgm:prSet presAssocID="{662E8C47-F4D6-4C92-ADE9-4B8DA76331EC}" presName="root1" presStyleCnt="0"/>
      <dgm:spPr/>
    </dgm:pt>
    <dgm:pt modelId="{C5F1BB9F-55AD-4292-82C6-2692636DDE2E}" type="pres">
      <dgm:prSet presAssocID="{662E8C47-F4D6-4C92-ADE9-4B8DA76331EC}" presName="LevelOneTextNode" presStyleLbl="node0" presStyleIdx="0" presStyleCnt="1">
        <dgm:presLayoutVars>
          <dgm:chPref val="3"/>
        </dgm:presLayoutVars>
      </dgm:prSet>
      <dgm:spPr/>
      <dgm:t>
        <a:bodyPr/>
        <a:lstStyle/>
        <a:p>
          <a:endParaRPr lang="en-US"/>
        </a:p>
      </dgm:t>
    </dgm:pt>
    <dgm:pt modelId="{62EB4323-E931-4524-94A2-2F69D1FE7FD2}" type="pres">
      <dgm:prSet presAssocID="{662E8C47-F4D6-4C92-ADE9-4B8DA76331EC}" presName="level2hierChild" presStyleCnt="0"/>
      <dgm:spPr/>
    </dgm:pt>
    <dgm:pt modelId="{15E1BFB5-8B65-44FA-8787-964808F01857}" type="pres">
      <dgm:prSet presAssocID="{0DF38436-3CC8-4BD5-8ABB-83DCAA65D1FC}" presName="conn2-1" presStyleLbl="parChTrans1D2" presStyleIdx="0" presStyleCnt="3"/>
      <dgm:spPr/>
      <dgm:t>
        <a:bodyPr/>
        <a:lstStyle/>
        <a:p>
          <a:endParaRPr lang="en-US"/>
        </a:p>
      </dgm:t>
    </dgm:pt>
    <dgm:pt modelId="{68C3B695-294D-4622-982F-EA3411EA8A97}" type="pres">
      <dgm:prSet presAssocID="{0DF38436-3CC8-4BD5-8ABB-83DCAA65D1FC}" presName="connTx" presStyleLbl="parChTrans1D2" presStyleIdx="0" presStyleCnt="3"/>
      <dgm:spPr/>
      <dgm:t>
        <a:bodyPr/>
        <a:lstStyle/>
        <a:p>
          <a:endParaRPr lang="en-US"/>
        </a:p>
      </dgm:t>
    </dgm:pt>
    <dgm:pt modelId="{37AD67B8-DCA9-48D1-BA50-71FD2003D9D1}" type="pres">
      <dgm:prSet presAssocID="{A6904E13-4666-4BDF-9547-3C713CC3B1EC}" presName="root2" presStyleCnt="0"/>
      <dgm:spPr/>
    </dgm:pt>
    <dgm:pt modelId="{ABF72282-A5E9-4F1B-AB8C-78B28149B862}" type="pres">
      <dgm:prSet presAssocID="{A6904E13-4666-4BDF-9547-3C713CC3B1EC}" presName="LevelTwoTextNode" presStyleLbl="node2" presStyleIdx="0" presStyleCnt="3" custScaleY="187990">
        <dgm:presLayoutVars>
          <dgm:chPref val="3"/>
        </dgm:presLayoutVars>
      </dgm:prSet>
      <dgm:spPr/>
      <dgm:t>
        <a:bodyPr/>
        <a:lstStyle/>
        <a:p>
          <a:endParaRPr lang="en-US"/>
        </a:p>
      </dgm:t>
    </dgm:pt>
    <dgm:pt modelId="{09B6C622-1311-4A53-A6AE-FF7DF8753214}" type="pres">
      <dgm:prSet presAssocID="{A6904E13-4666-4BDF-9547-3C713CC3B1EC}" presName="level3hierChild" presStyleCnt="0"/>
      <dgm:spPr/>
    </dgm:pt>
    <dgm:pt modelId="{C1776ABC-2F6C-4F0C-8C7A-66CEBE34D50B}" type="pres">
      <dgm:prSet presAssocID="{7062AED0-91CF-4531-A539-9A120FA13FF2}" presName="conn2-1" presStyleLbl="parChTrans1D2" presStyleIdx="1" presStyleCnt="3"/>
      <dgm:spPr/>
      <dgm:t>
        <a:bodyPr/>
        <a:lstStyle/>
        <a:p>
          <a:endParaRPr lang="en-US"/>
        </a:p>
      </dgm:t>
    </dgm:pt>
    <dgm:pt modelId="{4F9AC66F-B81C-4649-8741-C76A9F1BD415}" type="pres">
      <dgm:prSet presAssocID="{7062AED0-91CF-4531-A539-9A120FA13FF2}" presName="connTx" presStyleLbl="parChTrans1D2" presStyleIdx="1" presStyleCnt="3"/>
      <dgm:spPr/>
      <dgm:t>
        <a:bodyPr/>
        <a:lstStyle/>
        <a:p>
          <a:endParaRPr lang="en-US"/>
        </a:p>
      </dgm:t>
    </dgm:pt>
    <dgm:pt modelId="{1F4AAFE7-A619-432B-80FA-3E40C75CECAF}" type="pres">
      <dgm:prSet presAssocID="{4361FD9E-B74E-496D-9F47-F840A8F79A7A}" presName="root2" presStyleCnt="0"/>
      <dgm:spPr/>
    </dgm:pt>
    <dgm:pt modelId="{CB1FB6EF-1238-471D-9C45-160EE3B5E88F}" type="pres">
      <dgm:prSet presAssocID="{4361FD9E-B74E-496D-9F47-F840A8F79A7A}" presName="LevelTwoTextNode" presStyleLbl="node2" presStyleIdx="1" presStyleCnt="3" custScaleY="171494">
        <dgm:presLayoutVars>
          <dgm:chPref val="3"/>
        </dgm:presLayoutVars>
      </dgm:prSet>
      <dgm:spPr/>
      <dgm:t>
        <a:bodyPr/>
        <a:lstStyle/>
        <a:p>
          <a:endParaRPr lang="en-US"/>
        </a:p>
      </dgm:t>
    </dgm:pt>
    <dgm:pt modelId="{FD85347E-9260-4576-B33E-D3C28CE81B81}" type="pres">
      <dgm:prSet presAssocID="{4361FD9E-B74E-496D-9F47-F840A8F79A7A}" presName="level3hierChild" presStyleCnt="0"/>
      <dgm:spPr/>
    </dgm:pt>
    <dgm:pt modelId="{47428734-852E-EC4A-B93A-37C823625205}" type="pres">
      <dgm:prSet presAssocID="{C592CC5B-B0B8-6841-B453-B1DD50928242}" presName="conn2-1" presStyleLbl="parChTrans1D2" presStyleIdx="2" presStyleCnt="3"/>
      <dgm:spPr/>
      <dgm:t>
        <a:bodyPr/>
        <a:lstStyle/>
        <a:p>
          <a:endParaRPr lang="en-US"/>
        </a:p>
      </dgm:t>
    </dgm:pt>
    <dgm:pt modelId="{D52799B4-C066-5047-B457-4AF0AA412164}" type="pres">
      <dgm:prSet presAssocID="{C592CC5B-B0B8-6841-B453-B1DD50928242}" presName="connTx" presStyleLbl="parChTrans1D2" presStyleIdx="2" presStyleCnt="3"/>
      <dgm:spPr/>
      <dgm:t>
        <a:bodyPr/>
        <a:lstStyle/>
        <a:p>
          <a:endParaRPr lang="en-US"/>
        </a:p>
      </dgm:t>
    </dgm:pt>
    <dgm:pt modelId="{FEA7CD26-ADB1-9A44-8EE9-B763E1FA87AF}" type="pres">
      <dgm:prSet presAssocID="{62C9D9D0-F322-454E-AFBA-05A2496F9B2E}" presName="root2" presStyleCnt="0"/>
      <dgm:spPr/>
    </dgm:pt>
    <dgm:pt modelId="{E669E559-BE1D-124A-A2FE-EF8C1B5EF0B5}" type="pres">
      <dgm:prSet presAssocID="{62C9D9D0-F322-454E-AFBA-05A2496F9B2E}" presName="LevelTwoTextNode" presStyleLbl="node2" presStyleIdx="2" presStyleCnt="3" custScaleY="192475">
        <dgm:presLayoutVars>
          <dgm:chPref val="3"/>
        </dgm:presLayoutVars>
      </dgm:prSet>
      <dgm:spPr/>
      <dgm:t>
        <a:bodyPr/>
        <a:lstStyle/>
        <a:p>
          <a:endParaRPr lang="en-US"/>
        </a:p>
      </dgm:t>
    </dgm:pt>
    <dgm:pt modelId="{28BC7918-6F5E-134A-A067-DB79F994415D}" type="pres">
      <dgm:prSet presAssocID="{62C9D9D0-F322-454E-AFBA-05A2496F9B2E}" presName="level3hierChild" presStyleCnt="0"/>
      <dgm:spPr/>
    </dgm:pt>
  </dgm:ptLst>
  <dgm:cxnLst>
    <dgm:cxn modelId="{C2DB8680-BD6E-AA46-99BE-FE31A6CBA4B3}" type="presOf" srcId="{C592CC5B-B0B8-6841-B453-B1DD50928242}" destId="{47428734-852E-EC4A-B93A-37C823625205}" srcOrd="0" destOrd="0" presId="urn:microsoft.com/office/officeart/2008/layout/HorizontalMultiLevelHierarchy"/>
    <dgm:cxn modelId="{87BB0E68-0BA2-694C-A756-337F780349C0}" type="presOf" srcId="{7062AED0-91CF-4531-A539-9A120FA13FF2}" destId="{C1776ABC-2F6C-4F0C-8C7A-66CEBE34D50B}" srcOrd="0" destOrd="0" presId="urn:microsoft.com/office/officeart/2008/layout/HorizontalMultiLevelHierarchy"/>
    <dgm:cxn modelId="{D3A38C48-8A68-9A42-9E96-633EAC3076C2}" type="presOf" srcId="{C592CC5B-B0B8-6841-B453-B1DD50928242}" destId="{D52799B4-C066-5047-B457-4AF0AA412164}" srcOrd="1" destOrd="0" presId="urn:microsoft.com/office/officeart/2008/layout/HorizontalMultiLevelHierarchy"/>
    <dgm:cxn modelId="{03E71053-7154-EF4D-91CC-318097314747}" srcId="{662E8C47-F4D6-4C92-ADE9-4B8DA76331EC}" destId="{62C9D9D0-F322-454E-AFBA-05A2496F9B2E}" srcOrd="2" destOrd="0" parTransId="{C592CC5B-B0B8-6841-B453-B1DD50928242}" sibTransId="{60FCB73D-F854-9648-B823-81A5B8121375}"/>
    <dgm:cxn modelId="{4337B52B-F546-4823-A7A9-B3A3111DDD2C}" srcId="{662E8C47-F4D6-4C92-ADE9-4B8DA76331EC}" destId="{A6904E13-4666-4BDF-9547-3C713CC3B1EC}" srcOrd="0" destOrd="0" parTransId="{0DF38436-3CC8-4BD5-8ABB-83DCAA65D1FC}" sibTransId="{2893EAC1-7440-497B-9BAF-734394435FE4}"/>
    <dgm:cxn modelId="{16738801-5933-4103-A944-200CD11D95DE}" srcId="{E55894D6-76DD-4CB4-A60D-7F9624123C55}" destId="{662E8C47-F4D6-4C92-ADE9-4B8DA76331EC}" srcOrd="0" destOrd="0" parTransId="{1B114EAB-5431-4971-9BDA-F77A63674909}" sibTransId="{B8D5ADBB-9010-4DA0-AA77-9C00FD1C9053}"/>
    <dgm:cxn modelId="{736FA630-7AA4-F54E-9AF2-FE96D9D5505A}" type="presOf" srcId="{7062AED0-91CF-4531-A539-9A120FA13FF2}" destId="{4F9AC66F-B81C-4649-8741-C76A9F1BD415}" srcOrd="1" destOrd="0" presId="urn:microsoft.com/office/officeart/2008/layout/HorizontalMultiLevelHierarchy"/>
    <dgm:cxn modelId="{32B9FADA-C096-5744-8527-3C15A582A5EA}" type="presOf" srcId="{A6904E13-4666-4BDF-9547-3C713CC3B1EC}" destId="{ABF72282-A5E9-4F1B-AB8C-78B28149B862}" srcOrd="0" destOrd="0" presId="urn:microsoft.com/office/officeart/2008/layout/HorizontalMultiLevelHierarchy"/>
    <dgm:cxn modelId="{04681A9E-1764-8F44-9AE4-20AFC27AE13E}" type="presOf" srcId="{E55894D6-76DD-4CB4-A60D-7F9624123C55}" destId="{0524C3D3-A876-4C49-A6C9-15E536E80F27}" srcOrd="0" destOrd="0" presId="urn:microsoft.com/office/officeart/2008/layout/HorizontalMultiLevelHierarchy"/>
    <dgm:cxn modelId="{2A59FA76-C920-7349-A4A6-91951AF702D0}" type="presOf" srcId="{0DF38436-3CC8-4BD5-8ABB-83DCAA65D1FC}" destId="{68C3B695-294D-4622-982F-EA3411EA8A97}" srcOrd="1" destOrd="0" presId="urn:microsoft.com/office/officeart/2008/layout/HorizontalMultiLevelHierarchy"/>
    <dgm:cxn modelId="{1F3C633F-AD10-CD49-A664-F05D49C892B7}" type="presOf" srcId="{662E8C47-F4D6-4C92-ADE9-4B8DA76331EC}" destId="{C5F1BB9F-55AD-4292-82C6-2692636DDE2E}" srcOrd="0" destOrd="0" presId="urn:microsoft.com/office/officeart/2008/layout/HorizontalMultiLevelHierarchy"/>
    <dgm:cxn modelId="{262ABAC6-6D6D-054A-82CF-4201855348DB}" type="presOf" srcId="{0DF38436-3CC8-4BD5-8ABB-83DCAA65D1FC}" destId="{15E1BFB5-8B65-44FA-8787-964808F01857}" srcOrd="0" destOrd="0" presId="urn:microsoft.com/office/officeart/2008/layout/HorizontalMultiLevelHierarchy"/>
    <dgm:cxn modelId="{2978843D-CA9F-5C4E-83D5-14254374A7C1}" type="presOf" srcId="{62C9D9D0-F322-454E-AFBA-05A2496F9B2E}" destId="{E669E559-BE1D-124A-A2FE-EF8C1B5EF0B5}" srcOrd="0" destOrd="0" presId="urn:microsoft.com/office/officeart/2008/layout/HorizontalMultiLevelHierarchy"/>
    <dgm:cxn modelId="{1AE6759F-A098-A74C-8339-B1982B4B450E}" type="presOf" srcId="{4361FD9E-B74E-496D-9F47-F840A8F79A7A}" destId="{CB1FB6EF-1238-471D-9C45-160EE3B5E88F}" srcOrd="0" destOrd="0" presId="urn:microsoft.com/office/officeart/2008/layout/HorizontalMultiLevelHierarchy"/>
    <dgm:cxn modelId="{26D6FBF9-905C-414D-9607-4147499B2D63}" srcId="{662E8C47-F4D6-4C92-ADE9-4B8DA76331EC}" destId="{4361FD9E-B74E-496D-9F47-F840A8F79A7A}" srcOrd="1" destOrd="0" parTransId="{7062AED0-91CF-4531-A539-9A120FA13FF2}" sibTransId="{AE5762B8-20C7-4C50-A303-35D0A2F51C03}"/>
    <dgm:cxn modelId="{C0E864C0-9D05-D14E-BF1D-83FBF070D84B}" type="presParOf" srcId="{0524C3D3-A876-4C49-A6C9-15E536E80F27}" destId="{B10C2C0F-78EC-4283-A70F-862CB832B049}" srcOrd="0" destOrd="0" presId="urn:microsoft.com/office/officeart/2008/layout/HorizontalMultiLevelHierarchy"/>
    <dgm:cxn modelId="{7CA483BC-9C62-A146-9614-F7C99E031950}" type="presParOf" srcId="{B10C2C0F-78EC-4283-A70F-862CB832B049}" destId="{C5F1BB9F-55AD-4292-82C6-2692636DDE2E}" srcOrd="0" destOrd="0" presId="urn:microsoft.com/office/officeart/2008/layout/HorizontalMultiLevelHierarchy"/>
    <dgm:cxn modelId="{5A34C261-2F8A-414E-8035-10AE3631FA78}" type="presParOf" srcId="{B10C2C0F-78EC-4283-A70F-862CB832B049}" destId="{62EB4323-E931-4524-94A2-2F69D1FE7FD2}" srcOrd="1" destOrd="0" presId="urn:microsoft.com/office/officeart/2008/layout/HorizontalMultiLevelHierarchy"/>
    <dgm:cxn modelId="{B5F148E6-2D13-DF42-94E5-485B492442E2}" type="presParOf" srcId="{62EB4323-E931-4524-94A2-2F69D1FE7FD2}" destId="{15E1BFB5-8B65-44FA-8787-964808F01857}" srcOrd="0" destOrd="0" presId="urn:microsoft.com/office/officeart/2008/layout/HorizontalMultiLevelHierarchy"/>
    <dgm:cxn modelId="{ABDA9CCC-ABD4-594A-89A3-738604C429D2}" type="presParOf" srcId="{15E1BFB5-8B65-44FA-8787-964808F01857}" destId="{68C3B695-294D-4622-982F-EA3411EA8A97}" srcOrd="0" destOrd="0" presId="urn:microsoft.com/office/officeart/2008/layout/HorizontalMultiLevelHierarchy"/>
    <dgm:cxn modelId="{941CC416-8F2A-E047-95A6-E41A9989E46E}" type="presParOf" srcId="{62EB4323-E931-4524-94A2-2F69D1FE7FD2}" destId="{37AD67B8-DCA9-48D1-BA50-71FD2003D9D1}" srcOrd="1" destOrd="0" presId="urn:microsoft.com/office/officeart/2008/layout/HorizontalMultiLevelHierarchy"/>
    <dgm:cxn modelId="{0B93BAF2-75E8-3446-A01F-90A8F3F2C897}" type="presParOf" srcId="{37AD67B8-DCA9-48D1-BA50-71FD2003D9D1}" destId="{ABF72282-A5E9-4F1B-AB8C-78B28149B862}" srcOrd="0" destOrd="0" presId="urn:microsoft.com/office/officeart/2008/layout/HorizontalMultiLevelHierarchy"/>
    <dgm:cxn modelId="{3144B38C-2AC9-D941-9F98-3D4FB1A79508}" type="presParOf" srcId="{37AD67B8-DCA9-48D1-BA50-71FD2003D9D1}" destId="{09B6C622-1311-4A53-A6AE-FF7DF8753214}" srcOrd="1" destOrd="0" presId="urn:microsoft.com/office/officeart/2008/layout/HorizontalMultiLevelHierarchy"/>
    <dgm:cxn modelId="{AD720D6C-D1BB-6C4C-B3F9-8D56783D6DCE}" type="presParOf" srcId="{62EB4323-E931-4524-94A2-2F69D1FE7FD2}" destId="{C1776ABC-2F6C-4F0C-8C7A-66CEBE34D50B}" srcOrd="2" destOrd="0" presId="urn:microsoft.com/office/officeart/2008/layout/HorizontalMultiLevelHierarchy"/>
    <dgm:cxn modelId="{BCF91617-EA4A-4D45-8E3A-63566EC9A18C}" type="presParOf" srcId="{C1776ABC-2F6C-4F0C-8C7A-66CEBE34D50B}" destId="{4F9AC66F-B81C-4649-8741-C76A9F1BD415}" srcOrd="0" destOrd="0" presId="urn:microsoft.com/office/officeart/2008/layout/HorizontalMultiLevelHierarchy"/>
    <dgm:cxn modelId="{9617F0F6-96B3-B24E-A7E4-1013BCEEBC31}" type="presParOf" srcId="{62EB4323-E931-4524-94A2-2F69D1FE7FD2}" destId="{1F4AAFE7-A619-432B-80FA-3E40C75CECAF}" srcOrd="3" destOrd="0" presId="urn:microsoft.com/office/officeart/2008/layout/HorizontalMultiLevelHierarchy"/>
    <dgm:cxn modelId="{1B9EF058-C784-AF42-94A7-07EF5FCD4B68}" type="presParOf" srcId="{1F4AAFE7-A619-432B-80FA-3E40C75CECAF}" destId="{CB1FB6EF-1238-471D-9C45-160EE3B5E88F}" srcOrd="0" destOrd="0" presId="urn:microsoft.com/office/officeart/2008/layout/HorizontalMultiLevelHierarchy"/>
    <dgm:cxn modelId="{F444E933-CAB3-4843-8B50-2FBB64816BAE}" type="presParOf" srcId="{1F4AAFE7-A619-432B-80FA-3E40C75CECAF}" destId="{FD85347E-9260-4576-B33E-D3C28CE81B81}" srcOrd="1" destOrd="0" presId="urn:microsoft.com/office/officeart/2008/layout/HorizontalMultiLevelHierarchy"/>
    <dgm:cxn modelId="{674C850D-6E00-CE4A-819F-CC30AD791270}" type="presParOf" srcId="{62EB4323-E931-4524-94A2-2F69D1FE7FD2}" destId="{47428734-852E-EC4A-B93A-37C823625205}" srcOrd="4" destOrd="0" presId="urn:microsoft.com/office/officeart/2008/layout/HorizontalMultiLevelHierarchy"/>
    <dgm:cxn modelId="{F4AE161B-60FA-B044-8175-58E9A19891A4}" type="presParOf" srcId="{47428734-852E-EC4A-B93A-37C823625205}" destId="{D52799B4-C066-5047-B457-4AF0AA412164}" srcOrd="0" destOrd="0" presId="urn:microsoft.com/office/officeart/2008/layout/HorizontalMultiLevelHierarchy"/>
    <dgm:cxn modelId="{0D08E4CB-45EA-3742-B5F3-2759CC96E21C}" type="presParOf" srcId="{62EB4323-E931-4524-94A2-2F69D1FE7FD2}" destId="{FEA7CD26-ADB1-9A44-8EE9-B763E1FA87AF}" srcOrd="5" destOrd="0" presId="urn:microsoft.com/office/officeart/2008/layout/HorizontalMultiLevelHierarchy"/>
    <dgm:cxn modelId="{50D06274-F213-2548-9D0A-15F4E317829D}" type="presParOf" srcId="{FEA7CD26-ADB1-9A44-8EE9-B763E1FA87AF}" destId="{E669E559-BE1D-124A-A2FE-EF8C1B5EF0B5}" srcOrd="0" destOrd="0" presId="urn:microsoft.com/office/officeart/2008/layout/HorizontalMultiLevelHierarchy"/>
    <dgm:cxn modelId="{A1F8DD2D-89B1-044C-954B-E890A02E6921}" type="presParOf" srcId="{FEA7CD26-ADB1-9A44-8EE9-B763E1FA87AF}" destId="{28BC7918-6F5E-134A-A067-DB79F994415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2989B-F55E-044A-8210-E26F4BCF15B1}" type="doc">
      <dgm:prSet loTypeId="urn:microsoft.com/office/officeart/2005/8/layout/hProcess9" loCatId="" qsTypeId="urn:microsoft.com/office/officeart/2005/8/quickstyle/3D3" qsCatId="3D" csTypeId="urn:microsoft.com/office/officeart/2005/8/colors/accent1_2" csCatId="accent1" phldr="1"/>
      <dgm:spPr/>
    </dgm:pt>
    <dgm:pt modelId="{EDEAA845-B950-FB4B-A7D4-6103E568C3DE}">
      <dgm:prSet phldrT="[Text]" custT="1"/>
      <dgm:spPr/>
      <dgm:t>
        <a:bodyPr/>
        <a:lstStyle/>
        <a:p>
          <a:r>
            <a:rPr lang="en-US" sz="2000" b="1" dirty="0" smtClean="0">
              <a:solidFill>
                <a:schemeClr val="tx1"/>
              </a:solidFill>
              <a:latin typeface="Times New Roman"/>
              <a:cs typeface="Times New Roman"/>
            </a:rPr>
            <a:t>Engagement</a:t>
          </a:r>
          <a:endParaRPr lang="en-US" sz="2000" dirty="0">
            <a:solidFill>
              <a:schemeClr val="tx1"/>
            </a:solidFill>
            <a:latin typeface="Times New Roman"/>
            <a:cs typeface="Times New Roman"/>
          </a:endParaRPr>
        </a:p>
      </dgm:t>
    </dgm:pt>
    <dgm:pt modelId="{B15B5508-4ECF-5C4D-BF39-EB885D9E1E02}" type="parTrans" cxnId="{38220ACF-57D5-9841-AE99-445109D5948E}">
      <dgm:prSet/>
      <dgm:spPr/>
      <dgm:t>
        <a:bodyPr/>
        <a:lstStyle/>
        <a:p>
          <a:endParaRPr lang="en-US"/>
        </a:p>
      </dgm:t>
    </dgm:pt>
    <dgm:pt modelId="{965765CA-9EB2-4B41-A179-3613602E81B2}" type="sibTrans" cxnId="{38220ACF-57D5-9841-AE99-445109D5948E}">
      <dgm:prSet/>
      <dgm:spPr/>
      <dgm:t>
        <a:bodyPr/>
        <a:lstStyle/>
        <a:p>
          <a:endParaRPr lang="en-US"/>
        </a:p>
      </dgm:t>
    </dgm:pt>
    <dgm:pt modelId="{74856A64-A61A-854D-BDB7-2740F092925C}">
      <dgm:prSet phldrT="[Text]" custT="1"/>
      <dgm:spPr/>
      <dgm:t>
        <a:bodyPr/>
        <a:lstStyle/>
        <a:p>
          <a:r>
            <a:rPr lang="en-US" sz="2000" b="1" dirty="0" smtClean="0">
              <a:solidFill>
                <a:schemeClr val="tx1"/>
              </a:solidFill>
              <a:latin typeface="Times New Roman"/>
              <a:cs typeface="Times New Roman"/>
            </a:rPr>
            <a:t>Extension</a:t>
          </a:r>
          <a:endParaRPr lang="en-US" sz="2000" dirty="0">
            <a:solidFill>
              <a:schemeClr val="tx1"/>
            </a:solidFill>
            <a:latin typeface="Times New Roman"/>
            <a:cs typeface="Times New Roman"/>
          </a:endParaRPr>
        </a:p>
      </dgm:t>
    </dgm:pt>
    <dgm:pt modelId="{D08C916D-6557-9343-A1AF-D8F381A955FA}" type="parTrans" cxnId="{7FFDF3D4-A7D9-ED4C-B46E-FE377C68208E}">
      <dgm:prSet/>
      <dgm:spPr/>
      <dgm:t>
        <a:bodyPr/>
        <a:lstStyle/>
        <a:p>
          <a:endParaRPr lang="en-US"/>
        </a:p>
      </dgm:t>
    </dgm:pt>
    <dgm:pt modelId="{6B503041-E04F-F243-B815-2FE0E83D5E07}" type="sibTrans" cxnId="{7FFDF3D4-A7D9-ED4C-B46E-FE377C68208E}">
      <dgm:prSet/>
      <dgm:spPr/>
      <dgm:t>
        <a:bodyPr/>
        <a:lstStyle/>
        <a:p>
          <a:endParaRPr lang="en-US"/>
        </a:p>
      </dgm:t>
    </dgm:pt>
    <dgm:pt modelId="{AD4AD7F9-3135-E443-9600-5708F336B475}">
      <dgm:prSet phldrT="[Text]" custT="1"/>
      <dgm:spPr/>
      <dgm:t>
        <a:bodyPr/>
        <a:lstStyle/>
        <a:p>
          <a:r>
            <a:rPr lang="en-US" sz="2000" b="1" dirty="0" smtClean="0">
              <a:solidFill>
                <a:schemeClr val="tx1"/>
              </a:solidFill>
              <a:latin typeface="Times New Roman"/>
              <a:cs typeface="Times New Roman"/>
            </a:rPr>
            <a:t>Evaluation</a:t>
          </a:r>
          <a:endParaRPr lang="en-US" sz="2000" dirty="0">
            <a:solidFill>
              <a:schemeClr val="tx1"/>
            </a:solidFill>
            <a:latin typeface="Times New Roman"/>
            <a:cs typeface="Times New Roman"/>
          </a:endParaRPr>
        </a:p>
      </dgm:t>
    </dgm:pt>
    <dgm:pt modelId="{6265DD17-1A37-6041-BE85-514DC65C05B2}" type="parTrans" cxnId="{1BB5A049-F78A-7445-B04B-CE460D6872A3}">
      <dgm:prSet/>
      <dgm:spPr/>
      <dgm:t>
        <a:bodyPr/>
        <a:lstStyle/>
        <a:p>
          <a:endParaRPr lang="en-US"/>
        </a:p>
      </dgm:t>
    </dgm:pt>
    <dgm:pt modelId="{3524A3F4-C8A4-C747-B03B-CC4E52DF85BF}" type="sibTrans" cxnId="{1BB5A049-F78A-7445-B04B-CE460D6872A3}">
      <dgm:prSet/>
      <dgm:spPr/>
      <dgm:t>
        <a:bodyPr/>
        <a:lstStyle/>
        <a:p>
          <a:endParaRPr lang="en-US"/>
        </a:p>
      </dgm:t>
    </dgm:pt>
    <dgm:pt modelId="{57EAB0B8-BE3C-974E-8370-512861DBB069}">
      <dgm:prSet custT="1"/>
      <dgm:spPr/>
      <dgm:t>
        <a:bodyPr/>
        <a:lstStyle/>
        <a:p>
          <a:r>
            <a:rPr lang="en-US" sz="2000" b="1" dirty="0" smtClean="0">
              <a:solidFill>
                <a:schemeClr val="tx1"/>
              </a:solidFill>
              <a:latin typeface="Times New Roman"/>
              <a:cs typeface="Times New Roman"/>
            </a:rPr>
            <a:t>Exploration</a:t>
          </a:r>
          <a:endParaRPr lang="en-US" sz="2000" dirty="0">
            <a:solidFill>
              <a:schemeClr val="tx1"/>
            </a:solidFill>
            <a:latin typeface="Times New Roman"/>
            <a:cs typeface="Times New Roman"/>
          </a:endParaRPr>
        </a:p>
      </dgm:t>
    </dgm:pt>
    <dgm:pt modelId="{F64ABF49-EE34-0B4A-A08F-A2128DEB9ED6}" type="parTrans" cxnId="{D5901036-B05F-6D4E-9AA4-6DAA9987F4D8}">
      <dgm:prSet/>
      <dgm:spPr/>
      <dgm:t>
        <a:bodyPr/>
        <a:lstStyle/>
        <a:p>
          <a:endParaRPr lang="en-US"/>
        </a:p>
      </dgm:t>
    </dgm:pt>
    <dgm:pt modelId="{64E13F3F-8583-2448-A405-C0A7C415DADD}" type="sibTrans" cxnId="{D5901036-B05F-6D4E-9AA4-6DAA9987F4D8}">
      <dgm:prSet/>
      <dgm:spPr/>
      <dgm:t>
        <a:bodyPr/>
        <a:lstStyle/>
        <a:p>
          <a:endParaRPr lang="en-US"/>
        </a:p>
      </dgm:t>
    </dgm:pt>
    <dgm:pt modelId="{05DDAD1D-33DF-E948-BB2C-AB6A91E3DDF1}">
      <dgm:prSet custT="1"/>
      <dgm:spPr/>
      <dgm:t>
        <a:bodyPr/>
        <a:lstStyle/>
        <a:p>
          <a:r>
            <a:rPr lang="en-US" sz="2000" b="1" dirty="0" smtClean="0">
              <a:solidFill>
                <a:schemeClr val="tx1"/>
              </a:solidFill>
              <a:latin typeface="Times New Roman"/>
              <a:cs typeface="Times New Roman"/>
            </a:rPr>
            <a:t>Explanation</a:t>
          </a:r>
          <a:endParaRPr lang="en-US" sz="2000" dirty="0">
            <a:solidFill>
              <a:schemeClr val="tx1"/>
            </a:solidFill>
            <a:latin typeface="Times New Roman"/>
            <a:cs typeface="Times New Roman"/>
          </a:endParaRPr>
        </a:p>
      </dgm:t>
    </dgm:pt>
    <dgm:pt modelId="{7D1B9136-1373-0D41-A767-B86730F35B6D}" type="parTrans" cxnId="{D32FAFDE-1C06-0146-BD4A-978B1DFF77D0}">
      <dgm:prSet/>
      <dgm:spPr/>
      <dgm:t>
        <a:bodyPr/>
        <a:lstStyle/>
        <a:p>
          <a:endParaRPr lang="en-US"/>
        </a:p>
      </dgm:t>
    </dgm:pt>
    <dgm:pt modelId="{5B2A9955-8AD2-2C4B-8923-0FDB0D5CC31D}" type="sibTrans" cxnId="{D32FAFDE-1C06-0146-BD4A-978B1DFF77D0}">
      <dgm:prSet/>
      <dgm:spPr/>
      <dgm:t>
        <a:bodyPr/>
        <a:lstStyle/>
        <a:p>
          <a:endParaRPr lang="en-US"/>
        </a:p>
      </dgm:t>
    </dgm:pt>
    <dgm:pt modelId="{30F0953E-8563-0841-9055-D2889806DC93}" type="pres">
      <dgm:prSet presAssocID="{A502989B-F55E-044A-8210-E26F4BCF15B1}" presName="CompostProcess" presStyleCnt="0">
        <dgm:presLayoutVars>
          <dgm:dir/>
          <dgm:resizeHandles val="exact"/>
        </dgm:presLayoutVars>
      </dgm:prSet>
      <dgm:spPr/>
    </dgm:pt>
    <dgm:pt modelId="{CD355047-2A6C-9F49-9210-F7E0763AE458}" type="pres">
      <dgm:prSet presAssocID="{A502989B-F55E-044A-8210-E26F4BCF15B1}" presName="arrow" presStyleLbl="bgShp" presStyleIdx="0" presStyleCnt="1" custScaleX="111175"/>
      <dgm:spPr/>
    </dgm:pt>
    <dgm:pt modelId="{367B8A60-5735-1D4D-9B02-0674C38615EF}" type="pres">
      <dgm:prSet presAssocID="{A502989B-F55E-044A-8210-E26F4BCF15B1}" presName="linearProcess" presStyleCnt="0"/>
      <dgm:spPr/>
    </dgm:pt>
    <dgm:pt modelId="{08ADB60E-ED4E-4D4B-9C95-0B18F50EFF4D}" type="pres">
      <dgm:prSet presAssocID="{EDEAA845-B950-FB4B-A7D4-6103E568C3DE}" presName="textNode" presStyleLbl="node1" presStyleIdx="0" presStyleCnt="5">
        <dgm:presLayoutVars>
          <dgm:bulletEnabled val="1"/>
        </dgm:presLayoutVars>
      </dgm:prSet>
      <dgm:spPr/>
      <dgm:t>
        <a:bodyPr/>
        <a:lstStyle/>
        <a:p>
          <a:endParaRPr lang="en-US"/>
        </a:p>
      </dgm:t>
    </dgm:pt>
    <dgm:pt modelId="{829EEBDC-E120-034C-99EB-D0F880347638}" type="pres">
      <dgm:prSet presAssocID="{965765CA-9EB2-4B41-A179-3613602E81B2}" presName="sibTrans" presStyleCnt="0"/>
      <dgm:spPr/>
    </dgm:pt>
    <dgm:pt modelId="{855C4BB1-A37D-AD4C-B7C3-1B6050A6DC8D}" type="pres">
      <dgm:prSet presAssocID="{57EAB0B8-BE3C-974E-8370-512861DBB069}" presName="textNode" presStyleLbl="node1" presStyleIdx="1" presStyleCnt="5">
        <dgm:presLayoutVars>
          <dgm:bulletEnabled val="1"/>
        </dgm:presLayoutVars>
      </dgm:prSet>
      <dgm:spPr/>
      <dgm:t>
        <a:bodyPr/>
        <a:lstStyle/>
        <a:p>
          <a:endParaRPr lang="en-US"/>
        </a:p>
      </dgm:t>
    </dgm:pt>
    <dgm:pt modelId="{BB969FF1-F470-994E-842E-459119D11A17}" type="pres">
      <dgm:prSet presAssocID="{64E13F3F-8583-2448-A405-C0A7C415DADD}" presName="sibTrans" presStyleCnt="0"/>
      <dgm:spPr/>
    </dgm:pt>
    <dgm:pt modelId="{F95DBBD9-FCF1-3349-AAB8-8E182A04B9F9}" type="pres">
      <dgm:prSet presAssocID="{05DDAD1D-33DF-E948-BB2C-AB6A91E3DDF1}" presName="textNode" presStyleLbl="node1" presStyleIdx="2" presStyleCnt="5">
        <dgm:presLayoutVars>
          <dgm:bulletEnabled val="1"/>
        </dgm:presLayoutVars>
      </dgm:prSet>
      <dgm:spPr/>
      <dgm:t>
        <a:bodyPr/>
        <a:lstStyle/>
        <a:p>
          <a:endParaRPr lang="en-US"/>
        </a:p>
      </dgm:t>
    </dgm:pt>
    <dgm:pt modelId="{75DC9AE5-493C-C045-8B16-6F922B772764}" type="pres">
      <dgm:prSet presAssocID="{5B2A9955-8AD2-2C4B-8923-0FDB0D5CC31D}" presName="sibTrans" presStyleCnt="0"/>
      <dgm:spPr/>
    </dgm:pt>
    <dgm:pt modelId="{213BF713-4E62-8E47-BCC4-621CBB33FFD5}" type="pres">
      <dgm:prSet presAssocID="{74856A64-A61A-854D-BDB7-2740F092925C}" presName="textNode" presStyleLbl="node1" presStyleIdx="3" presStyleCnt="5">
        <dgm:presLayoutVars>
          <dgm:bulletEnabled val="1"/>
        </dgm:presLayoutVars>
      </dgm:prSet>
      <dgm:spPr/>
      <dgm:t>
        <a:bodyPr/>
        <a:lstStyle/>
        <a:p>
          <a:endParaRPr lang="en-US"/>
        </a:p>
      </dgm:t>
    </dgm:pt>
    <dgm:pt modelId="{59CE01C7-2EA9-E44C-AEDF-7E6E61953DD1}" type="pres">
      <dgm:prSet presAssocID="{6B503041-E04F-F243-B815-2FE0E83D5E07}" presName="sibTrans" presStyleCnt="0"/>
      <dgm:spPr/>
    </dgm:pt>
    <dgm:pt modelId="{4BFC2B5F-8F7A-4D4A-8C41-FE020C81869F}" type="pres">
      <dgm:prSet presAssocID="{AD4AD7F9-3135-E443-9600-5708F336B475}" presName="textNode" presStyleLbl="node1" presStyleIdx="4" presStyleCnt="5">
        <dgm:presLayoutVars>
          <dgm:bulletEnabled val="1"/>
        </dgm:presLayoutVars>
      </dgm:prSet>
      <dgm:spPr/>
      <dgm:t>
        <a:bodyPr/>
        <a:lstStyle/>
        <a:p>
          <a:endParaRPr lang="en-US"/>
        </a:p>
      </dgm:t>
    </dgm:pt>
  </dgm:ptLst>
  <dgm:cxnLst>
    <dgm:cxn modelId="{1BB5A049-F78A-7445-B04B-CE460D6872A3}" srcId="{A502989B-F55E-044A-8210-E26F4BCF15B1}" destId="{AD4AD7F9-3135-E443-9600-5708F336B475}" srcOrd="4" destOrd="0" parTransId="{6265DD17-1A37-6041-BE85-514DC65C05B2}" sibTransId="{3524A3F4-C8A4-C747-B03B-CC4E52DF85BF}"/>
    <dgm:cxn modelId="{38220ACF-57D5-9841-AE99-445109D5948E}" srcId="{A502989B-F55E-044A-8210-E26F4BCF15B1}" destId="{EDEAA845-B950-FB4B-A7D4-6103E568C3DE}" srcOrd="0" destOrd="0" parTransId="{B15B5508-4ECF-5C4D-BF39-EB885D9E1E02}" sibTransId="{965765CA-9EB2-4B41-A179-3613602E81B2}"/>
    <dgm:cxn modelId="{73606867-6A2D-F842-AB02-325BDDFC4280}" type="presOf" srcId="{EDEAA845-B950-FB4B-A7D4-6103E568C3DE}" destId="{08ADB60E-ED4E-4D4B-9C95-0B18F50EFF4D}" srcOrd="0" destOrd="0" presId="urn:microsoft.com/office/officeart/2005/8/layout/hProcess9"/>
    <dgm:cxn modelId="{D32FAFDE-1C06-0146-BD4A-978B1DFF77D0}" srcId="{A502989B-F55E-044A-8210-E26F4BCF15B1}" destId="{05DDAD1D-33DF-E948-BB2C-AB6A91E3DDF1}" srcOrd="2" destOrd="0" parTransId="{7D1B9136-1373-0D41-A767-B86730F35B6D}" sibTransId="{5B2A9955-8AD2-2C4B-8923-0FDB0D5CC31D}"/>
    <dgm:cxn modelId="{D5901036-B05F-6D4E-9AA4-6DAA9987F4D8}" srcId="{A502989B-F55E-044A-8210-E26F4BCF15B1}" destId="{57EAB0B8-BE3C-974E-8370-512861DBB069}" srcOrd="1" destOrd="0" parTransId="{F64ABF49-EE34-0B4A-A08F-A2128DEB9ED6}" sibTransId="{64E13F3F-8583-2448-A405-C0A7C415DADD}"/>
    <dgm:cxn modelId="{4495FD2A-CB89-2F4E-9F9D-6440FC85BE48}" type="presOf" srcId="{A502989B-F55E-044A-8210-E26F4BCF15B1}" destId="{30F0953E-8563-0841-9055-D2889806DC93}" srcOrd="0" destOrd="0" presId="urn:microsoft.com/office/officeart/2005/8/layout/hProcess9"/>
    <dgm:cxn modelId="{F7E6FECF-3CC4-2D40-A819-B1A3B771F76A}" type="presOf" srcId="{57EAB0B8-BE3C-974E-8370-512861DBB069}" destId="{855C4BB1-A37D-AD4C-B7C3-1B6050A6DC8D}" srcOrd="0" destOrd="0" presId="urn:microsoft.com/office/officeart/2005/8/layout/hProcess9"/>
    <dgm:cxn modelId="{7FFDF3D4-A7D9-ED4C-B46E-FE377C68208E}" srcId="{A502989B-F55E-044A-8210-E26F4BCF15B1}" destId="{74856A64-A61A-854D-BDB7-2740F092925C}" srcOrd="3" destOrd="0" parTransId="{D08C916D-6557-9343-A1AF-D8F381A955FA}" sibTransId="{6B503041-E04F-F243-B815-2FE0E83D5E07}"/>
    <dgm:cxn modelId="{DE0F7D3C-8A28-924E-BCE4-5F6F9AB89472}" type="presOf" srcId="{05DDAD1D-33DF-E948-BB2C-AB6A91E3DDF1}" destId="{F95DBBD9-FCF1-3349-AAB8-8E182A04B9F9}" srcOrd="0" destOrd="0" presId="urn:microsoft.com/office/officeart/2005/8/layout/hProcess9"/>
    <dgm:cxn modelId="{73E8CF61-8C0B-B449-B36A-79F382446D05}" type="presOf" srcId="{AD4AD7F9-3135-E443-9600-5708F336B475}" destId="{4BFC2B5F-8F7A-4D4A-8C41-FE020C81869F}" srcOrd="0" destOrd="0" presId="urn:microsoft.com/office/officeart/2005/8/layout/hProcess9"/>
    <dgm:cxn modelId="{22CFD379-9AFD-764F-82E5-DA14A5275918}" type="presOf" srcId="{74856A64-A61A-854D-BDB7-2740F092925C}" destId="{213BF713-4E62-8E47-BCC4-621CBB33FFD5}" srcOrd="0" destOrd="0" presId="urn:microsoft.com/office/officeart/2005/8/layout/hProcess9"/>
    <dgm:cxn modelId="{8E01D8DA-394C-F642-96B3-2442F8CA8420}" type="presParOf" srcId="{30F0953E-8563-0841-9055-D2889806DC93}" destId="{CD355047-2A6C-9F49-9210-F7E0763AE458}" srcOrd="0" destOrd="0" presId="urn:microsoft.com/office/officeart/2005/8/layout/hProcess9"/>
    <dgm:cxn modelId="{E0F1F797-D6DA-BD46-B3BF-1CB6C0ABF1C6}" type="presParOf" srcId="{30F0953E-8563-0841-9055-D2889806DC93}" destId="{367B8A60-5735-1D4D-9B02-0674C38615EF}" srcOrd="1" destOrd="0" presId="urn:microsoft.com/office/officeart/2005/8/layout/hProcess9"/>
    <dgm:cxn modelId="{6F4931AE-2AC5-714F-B805-1FDCF98E8B6A}" type="presParOf" srcId="{367B8A60-5735-1D4D-9B02-0674C38615EF}" destId="{08ADB60E-ED4E-4D4B-9C95-0B18F50EFF4D}" srcOrd="0" destOrd="0" presId="urn:microsoft.com/office/officeart/2005/8/layout/hProcess9"/>
    <dgm:cxn modelId="{73C72F16-4720-2748-B74D-D475C922A03B}" type="presParOf" srcId="{367B8A60-5735-1D4D-9B02-0674C38615EF}" destId="{829EEBDC-E120-034C-99EB-D0F880347638}" srcOrd="1" destOrd="0" presId="urn:microsoft.com/office/officeart/2005/8/layout/hProcess9"/>
    <dgm:cxn modelId="{1D6378AB-7514-F748-B552-56B882ADC25A}" type="presParOf" srcId="{367B8A60-5735-1D4D-9B02-0674C38615EF}" destId="{855C4BB1-A37D-AD4C-B7C3-1B6050A6DC8D}" srcOrd="2" destOrd="0" presId="urn:microsoft.com/office/officeart/2005/8/layout/hProcess9"/>
    <dgm:cxn modelId="{41E67EED-3A4D-614A-A633-71FCF0734440}" type="presParOf" srcId="{367B8A60-5735-1D4D-9B02-0674C38615EF}" destId="{BB969FF1-F470-994E-842E-459119D11A17}" srcOrd="3" destOrd="0" presId="urn:microsoft.com/office/officeart/2005/8/layout/hProcess9"/>
    <dgm:cxn modelId="{D3BD250A-E57A-6747-83B0-4CE0BCF1264D}" type="presParOf" srcId="{367B8A60-5735-1D4D-9B02-0674C38615EF}" destId="{F95DBBD9-FCF1-3349-AAB8-8E182A04B9F9}" srcOrd="4" destOrd="0" presId="urn:microsoft.com/office/officeart/2005/8/layout/hProcess9"/>
    <dgm:cxn modelId="{6C1CFB1E-8AD0-314C-B4BD-2FFDF4742D0F}" type="presParOf" srcId="{367B8A60-5735-1D4D-9B02-0674C38615EF}" destId="{75DC9AE5-493C-C045-8B16-6F922B772764}" srcOrd="5" destOrd="0" presId="urn:microsoft.com/office/officeart/2005/8/layout/hProcess9"/>
    <dgm:cxn modelId="{CF368450-7E28-FD47-B8D6-91B5F0629131}" type="presParOf" srcId="{367B8A60-5735-1D4D-9B02-0674C38615EF}" destId="{213BF713-4E62-8E47-BCC4-621CBB33FFD5}" srcOrd="6" destOrd="0" presId="urn:microsoft.com/office/officeart/2005/8/layout/hProcess9"/>
    <dgm:cxn modelId="{FB18B037-830D-6644-882D-A470CD0DDB53}" type="presParOf" srcId="{367B8A60-5735-1D4D-9B02-0674C38615EF}" destId="{59CE01C7-2EA9-E44C-AEDF-7E6E61953DD1}" srcOrd="7" destOrd="0" presId="urn:microsoft.com/office/officeart/2005/8/layout/hProcess9"/>
    <dgm:cxn modelId="{14BD0553-2A7B-F149-A3E0-E689FE77A4CE}" type="presParOf" srcId="{367B8A60-5735-1D4D-9B02-0674C38615EF}" destId="{4BFC2B5F-8F7A-4D4A-8C41-FE020C81869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2989B-F55E-044A-8210-E26F4BCF15B1}" type="doc">
      <dgm:prSet loTypeId="urn:microsoft.com/office/officeart/2005/8/layout/hProcess9" loCatId="" qsTypeId="urn:microsoft.com/office/officeart/2005/8/quickstyle/3D3" qsCatId="3D" csTypeId="urn:microsoft.com/office/officeart/2005/8/colors/accent3_4" csCatId="accent3" phldr="1"/>
      <dgm:spPr/>
    </dgm:pt>
    <dgm:pt modelId="{EDEAA845-B950-FB4B-A7D4-6103E568C3DE}">
      <dgm:prSet phldrT="[Text]" custT="1"/>
      <dgm:spPr/>
      <dgm:t>
        <a:bodyPr/>
        <a:lstStyle/>
        <a:p>
          <a:r>
            <a:rPr lang="en-US" sz="2000" dirty="0" smtClean="0">
              <a:solidFill>
                <a:srgbClr val="0000FF"/>
              </a:solidFill>
            </a:rPr>
            <a:t>Problem Solving</a:t>
          </a:r>
          <a:endParaRPr lang="en-US" sz="2000" dirty="0">
            <a:solidFill>
              <a:srgbClr val="0000FF"/>
            </a:solidFill>
            <a:latin typeface="Times New Roman"/>
            <a:cs typeface="Times New Roman"/>
          </a:endParaRPr>
        </a:p>
      </dgm:t>
    </dgm:pt>
    <dgm:pt modelId="{B15B5508-4ECF-5C4D-BF39-EB885D9E1E02}" type="parTrans" cxnId="{38220ACF-57D5-9841-AE99-445109D5948E}">
      <dgm:prSet/>
      <dgm:spPr/>
      <dgm:t>
        <a:bodyPr/>
        <a:lstStyle/>
        <a:p>
          <a:endParaRPr lang="en-US"/>
        </a:p>
      </dgm:t>
    </dgm:pt>
    <dgm:pt modelId="{965765CA-9EB2-4B41-A179-3613602E81B2}" type="sibTrans" cxnId="{38220ACF-57D5-9841-AE99-445109D5948E}">
      <dgm:prSet/>
      <dgm:spPr/>
      <dgm:t>
        <a:bodyPr/>
        <a:lstStyle/>
        <a:p>
          <a:endParaRPr lang="en-US"/>
        </a:p>
      </dgm:t>
    </dgm:pt>
    <dgm:pt modelId="{74856A64-A61A-854D-BDB7-2740F092925C}">
      <dgm:prSet phldrT="[Text]" custT="1"/>
      <dgm:spPr/>
      <dgm:t>
        <a:bodyPr/>
        <a:lstStyle/>
        <a:p>
          <a:r>
            <a:rPr lang="en-US" sz="2000" dirty="0" smtClean="0">
              <a:solidFill>
                <a:srgbClr val="0000FF"/>
              </a:solidFill>
            </a:rPr>
            <a:t>Connection</a:t>
          </a:r>
          <a:endParaRPr lang="en-US" sz="2000" dirty="0">
            <a:solidFill>
              <a:srgbClr val="0000FF"/>
            </a:solidFill>
            <a:latin typeface="Times New Roman"/>
            <a:cs typeface="Times New Roman"/>
          </a:endParaRPr>
        </a:p>
      </dgm:t>
    </dgm:pt>
    <dgm:pt modelId="{D08C916D-6557-9343-A1AF-D8F381A955FA}" type="parTrans" cxnId="{7FFDF3D4-A7D9-ED4C-B46E-FE377C68208E}">
      <dgm:prSet/>
      <dgm:spPr/>
      <dgm:t>
        <a:bodyPr/>
        <a:lstStyle/>
        <a:p>
          <a:endParaRPr lang="en-US"/>
        </a:p>
      </dgm:t>
    </dgm:pt>
    <dgm:pt modelId="{6B503041-E04F-F243-B815-2FE0E83D5E07}" type="sibTrans" cxnId="{7FFDF3D4-A7D9-ED4C-B46E-FE377C68208E}">
      <dgm:prSet/>
      <dgm:spPr/>
      <dgm:t>
        <a:bodyPr/>
        <a:lstStyle/>
        <a:p>
          <a:endParaRPr lang="en-US"/>
        </a:p>
      </dgm:t>
    </dgm:pt>
    <dgm:pt modelId="{57EAB0B8-BE3C-974E-8370-512861DBB069}">
      <dgm:prSet custT="1"/>
      <dgm:spPr/>
      <dgm:t>
        <a:bodyPr/>
        <a:lstStyle/>
        <a:p>
          <a:r>
            <a:rPr lang="en-US" sz="2000" dirty="0" smtClean="0">
              <a:solidFill>
                <a:srgbClr val="0000FF"/>
              </a:solidFill>
            </a:rPr>
            <a:t>Reasoning and Prof</a:t>
          </a:r>
          <a:endParaRPr lang="en-US" sz="2000" dirty="0">
            <a:solidFill>
              <a:srgbClr val="0000FF"/>
            </a:solidFill>
            <a:latin typeface="Times New Roman"/>
            <a:cs typeface="Times New Roman"/>
          </a:endParaRPr>
        </a:p>
      </dgm:t>
    </dgm:pt>
    <dgm:pt modelId="{F64ABF49-EE34-0B4A-A08F-A2128DEB9ED6}" type="parTrans" cxnId="{D5901036-B05F-6D4E-9AA4-6DAA9987F4D8}">
      <dgm:prSet/>
      <dgm:spPr/>
      <dgm:t>
        <a:bodyPr/>
        <a:lstStyle/>
        <a:p>
          <a:endParaRPr lang="en-US"/>
        </a:p>
      </dgm:t>
    </dgm:pt>
    <dgm:pt modelId="{64E13F3F-8583-2448-A405-C0A7C415DADD}" type="sibTrans" cxnId="{D5901036-B05F-6D4E-9AA4-6DAA9987F4D8}">
      <dgm:prSet/>
      <dgm:spPr/>
      <dgm:t>
        <a:bodyPr/>
        <a:lstStyle/>
        <a:p>
          <a:endParaRPr lang="en-US"/>
        </a:p>
      </dgm:t>
    </dgm:pt>
    <dgm:pt modelId="{05DDAD1D-33DF-E948-BB2C-AB6A91E3DDF1}">
      <dgm:prSet custT="1"/>
      <dgm:spPr/>
      <dgm:t>
        <a:bodyPr/>
        <a:lstStyle/>
        <a:p>
          <a:r>
            <a:rPr lang="en-US" sz="2000" dirty="0" smtClean="0">
              <a:solidFill>
                <a:srgbClr val="0000FF"/>
              </a:solidFill>
            </a:rPr>
            <a:t>Communication</a:t>
          </a:r>
          <a:endParaRPr lang="en-US" sz="2000" dirty="0">
            <a:solidFill>
              <a:srgbClr val="0000FF"/>
            </a:solidFill>
            <a:latin typeface="Times New Roman"/>
            <a:cs typeface="Times New Roman"/>
          </a:endParaRPr>
        </a:p>
      </dgm:t>
    </dgm:pt>
    <dgm:pt modelId="{7D1B9136-1373-0D41-A767-B86730F35B6D}" type="parTrans" cxnId="{D32FAFDE-1C06-0146-BD4A-978B1DFF77D0}">
      <dgm:prSet/>
      <dgm:spPr/>
      <dgm:t>
        <a:bodyPr/>
        <a:lstStyle/>
        <a:p>
          <a:endParaRPr lang="en-US"/>
        </a:p>
      </dgm:t>
    </dgm:pt>
    <dgm:pt modelId="{5B2A9955-8AD2-2C4B-8923-0FDB0D5CC31D}" type="sibTrans" cxnId="{D32FAFDE-1C06-0146-BD4A-978B1DFF77D0}">
      <dgm:prSet/>
      <dgm:spPr/>
      <dgm:t>
        <a:bodyPr/>
        <a:lstStyle/>
        <a:p>
          <a:endParaRPr lang="en-US"/>
        </a:p>
      </dgm:t>
    </dgm:pt>
    <dgm:pt modelId="{AD4AD7F9-3135-E443-9600-5708F336B475}">
      <dgm:prSet phldrT="[Text]" custT="1"/>
      <dgm:spPr/>
      <dgm:t>
        <a:bodyPr/>
        <a:lstStyle/>
        <a:p>
          <a:r>
            <a:rPr lang="en-US" sz="2000" dirty="0" smtClean="0">
              <a:solidFill>
                <a:srgbClr val="0000FF"/>
              </a:solidFill>
            </a:rPr>
            <a:t>Representation</a:t>
          </a:r>
          <a:endParaRPr lang="en-US" sz="2000" dirty="0">
            <a:solidFill>
              <a:srgbClr val="0000FF"/>
            </a:solidFill>
            <a:latin typeface="Times New Roman"/>
            <a:cs typeface="Times New Roman"/>
          </a:endParaRPr>
        </a:p>
      </dgm:t>
    </dgm:pt>
    <dgm:pt modelId="{3524A3F4-C8A4-C747-B03B-CC4E52DF85BF}" type="sibTrans" cxnId="{1BB5A049-F78A-7445-B04B-CE460D6872A3}">
      <dgm:prSet/>
      <dgm:spPr/>
      <dgm:t>
        <a:bodyPr/>
        <a:lstStyle/>
        <a:p>
          <a:endParaRPr lang="en-US"/>
        </a:p>
      </dgm:t>
    </dgm:pt>
    <dgm:pt modelId="{6265DD17-1A37-6041-BE85-514DC65C05B2}" type="parTrans" cxnId="{1BB5A049-F78A-7445-B04B-CE460D6872A3}">
      <dgm:prSet/>
      <dgm:spPr/>
      <dgm:t>
        <a:bodyPr/>
        <a:lstStyle/>
        <a:p>
          <a:endParaRPr lang="en-US"/>
        </a:p>
      </dgm:t>
    </dgm:pt>
    <dgm:pt modelId="{30F0953E-8563-0841-9055-D2889806DC93}" type="pres">
      <dgm:prSet presAssocID="{A502989B-F55E-044A-8210-E26F4BCF15B1}" presName="CompostProcess" presStyleCnt="0">
        <dgm:presLayoutVars>
          <dgm:dir/>
          <dgm:resizeHandles val="exact"/>
        </dgm:presLayoutVars>
      </dgm:prSet>
      <dgm:spPr/>
    </dgm:pt>
    <dgm:pt modelId="{CD355047-2A6C-9F49-9210-F7E0763AE458}" type="pres">
      <dgm:prSet presAssocID="{A502989B-F55E-044A-8210-E26F4BCF15B1}" presName="arrow" presStyleLbl="bgShp" presStyleIdx="0" presStyleCnt="1" custScaleX="109335"/>
      <dgm:spPr/>
    </dgm:pt>
    <dgm:pt modelId="{367B8A60-5735-1D4D-9B02-0674C38615EF}" type="pres">
      <dgm:prSet presAssocID="{A502989B-F55E-044A-8210-E26F4BCF15B1}" presName="linearProcess" presStyleCnt="0"/>
      <dgm:spPr/>
    </dgm:pt>
    <dgm:pt modelId="{08ADB60E-ED4E-4D4B-9C95-0B18F50EFF4D}" type="pres">
      <dgm:prSet presAssocID="{EDEAA845-B950-FB4B-A7D4-6103E568C3DE}" presName="textNode" presStyleLbl="node1" presStyleIdx="0" presStyleCnt="5">
        <dgm:presLayoutVars>
          <dgm:bulletEnabled val="1"/>
        </dgm:presLayoutVars>
      </dgm:prSet>
      <dgm:spPr/>
      <dgm:t>
        <a:bodyPr/>
        <a:lstStyle/>
        <a:p>
          <a:endParaRPr lang="en-US"/>
        </a:p>
      </dgm:t>
    </dgm:pt>
    <dgm:pt modelId="{829EEBDC-E120-034C-99EB-D0F880347638}" type="pres">
      <dgm:prSet presAssocID="{965765CA-9EB2-4B41-A179-3613602E81B2}" presName="sibTrans" presStyleCnt="0"/>
      <dgm:spPr/>
    </dgm:pt>
    <dgm:pt modelId="{855C4BB1-A37D-AD4C-B7C3-1B6050A6DC8D}" type="pres">
      <dgm:prSet presAssocID="{57EAB0B8-BE3C-974E-8370-512861DBB069}" presName="textNode" presStyleLbl="node1" presStyleIdx="1" presStyleCnt="5">
        <dgm:presLayoutVars>
          <dgm:bulletEnabled val="1"/>
        </dgm:presLayoutVars>
      </dgm:prSet>
      <dgm:spPr/>
      <dgm:t>
        <a:bodyPr/>
        <a:lstStyle/>
        <a:p>
          <a:endParaRPr lang="en-US"/>
        </a:p>
      </dgm:t>
    </dgm:pt>
    <dgm:pt modelId="{BB969FF1-F470-994E-842E-459119D11A17}" type="pres">
      <dgm:prSet presAssocID="{64E13F3F-8583-2448-A405-C0A7C415DADD}" presName="sibTrans" presStyleCnt="0"/>
      <dgm:spPr/>
    </dgm:pt>
    <dgm:pt modelId="{F95DBBD9-FCF1-3349-AAB8-8E182A04B9F9}" type="pres">
      <dgm:prSet presAssocID="{05DDAD1D-33DF-E948-BB2C-AB6A91E3DDF1}" presName="textNode" presStyleLbl="node1" presStyleIdx="2" presStyleCnt="5">
        <dgm:presLayoutVars>
          <dgm:bulletEnabled val="1"/>
        </dgm:presLayoutVars>
      </dgm:prSet>
      <dgm:spPr/>
      <dgm:t>
        <a:bodyPr/>
        <a:lstStyle/>
        <a:p>
          <a:endParaRPr lang="en-US"/>
        </a:p>
      </dgm:t>
    </dgm:pt>
    <dgm:pt modelId="{75DC9AE5-493C-C045-8B16-6F922B772764}" type="pres">
      <dgm:prSet presAssocID="{5B2A9955-8AD2-2C4B-8923-0FDB0D5CC31D}" presName="sibTrans" presStyleCnt="0"/>
      <dgm:spPr/>
    </dgm:pt>
    <dgm:pt modelId="{213BF713-4E62-8E47-BCC4-621CBB33FFD5}" type="pres">
      <dgm:prSet presAssocID="{74856A64-A61A-854D-BDB7-2740F092925C}" presName="textNode" presStyleLbl="node1" presStyleIdx="3" presStyleCnt="5">
        <dgm:presLayoutVars>
          <dgm:bulletEnabled val="1"/>
        </dgm:presLayoutVars>
      </dgm:prSet>
      <dgm:spPr/>
      <dgm:t>
        <a:bodyPr/>
        <a:lstStyle/>
        <a:p>
          <a:endParaRPr lang="en-US"/>
        </a:p>
      </dgm:t>
    </dgm:pt>
    <dgm:pt modelId="{59CE01C7-2EA9-E44C-AEDF-7E6E61953DD1}" type="pres">
      <dgm:prSet presAssocID="{6B503041-E04F-F243-B815-2FE0E83D5E07}" presName="sibTrans" presStyleCnt="0"/>
      <dgm:spPr/>
    </dgm:pt>
    <dgm:pt modelId="{4BFC2B5F-8F7A-4D4A-8C41-FE020C81869F}" type="pres">
      <dgm:prSet presAssocID="{AD4AD7F9-3135-E443-9600-5708F336B475}" presName="textNode" presStyleLbl="node1" presStyleIdx="4" presStyleCnt="5">
        <dgm:presLayoutVars>
          <dgm:bulletEnabled val="1"/>
        </dgm:presLayoutVars>
      </dgm:prSet>
      <dgm:spPr/>
      <dgm:t>
        <a:bodyPr/>
        <a:lstStyle/>
        <a:p>
          <a:endParaRPr lang="en-US"/>
        </a:p>
      </dgm:t>
    </dgm:pt>
  </dgm:ptLst>
  <dgm:cxnLst>
    <dgm:cxn modelId="{F136CDE9-3987-DD42-A58B-26E942664B05}" type="presOf" srcId="{EDEAA845-B950-FB4B-A7D4-6103E568C3DE}" destId="{08ADB60E-ED4E-4D4B-9C95-0B18F50EFF4D}" srcOrd="0" destOrd="0" presId="urn:microsoft.com/office/officeart/2005/8/layout/hProcess9"/>
    <dgm:cxn modelId="{1BB5A049-F78A-7445-B04B-CE460D6872A3}" srcId="{A502989B-F55E-044A-8210-E26F4BCF15B1}" destId="{AD4AD7F9-3135-E443-9600-5708F336B475}" srcOrd="4" destOrd="0" parTransId="{6265DD17-1A37-6041-BE85-514DC65C05B2}" sibTransId="{3524A3F4-C8A4-C747-B03B-CC4E52DF85BF}"/>
    <dgm:cxn modelId="{38220ACF-57D5-9841-AE99-445109D5948E}" srcId="{A502989B-F55E-044A-8210-E26F4BCF15B1}" destId="{EDEAA845-B950-FB4B-A7D4-6103E568C3DE}" srcOrd="0" destOrd="0" parTransId="{B15B5508-4ECF-5C4D-BF39-EB885D9E1E02}" sibTransId="{965765CA-9EB2-4B41-A179-3613602E81B2}"/>
    <dgm:cxn modelId="{D32FAFDE-1C06-0146-BD4A-978B1DFF77D0}" srcId="{A502989B-F55E-044A-8210-E26F4BCF15B1}" destId="{05DDAD1D-33DF-E948-BB2C-AB6A91E3DDF1}" srcOrd="2" destOrd="0" parTransId="{7D1B9136-1373-0D41-A767-B86730F35B6D}" sibTransId="{5B2A9955-8AD2-2C4B-8923-0FDB0D5CC31D}"/>
    <dgm:cxn modelId="{F267B1D3-F9D4-C64E-BAAF-DA211D3DCA34}" type="presOf" srcId="{AD4AD7F9-3135-E443-9600-5708F336B475}" destId="{4BFC2B5F-8F7A-4D4A-8C41-FE020C81869F}" srcOrd="0" destOrd="0" presId="urn:microsoft.com/office/officeart/2005/8/layout/hProcess9"/>
    <dgm:cxn modelId="{D5901036-B05F-6D4E-9AA4-6DAA9987F4D8}" srcId="{A502989B-F55E-044A-8210-E26F4BCF15B1}" destId="{57EAB0B8-BE3C-974E-8370-512861DBB069}" srcOrd="1" destOrd="0" parTransId="{F64ABF49-EE34-0B4A-A08F-A2128DEB9ED6}" sibTransId="{64E13F3F-8583-2448-A405-C0A7C415DADD}"/>
    <dgm:cxn modelId="{7FFDF3D4-A7D9-ED4C-B46E-FE377C68208E}" srcId="{A502989B-F55E-044A-8210-E26F4BCF15B1}" destId="{74856A64-A61A-854D-BDB7-2740F092925C}" srcOrd="3" destOrd="0" parTransId="{D08C916D-6557-9343-A1AF-D8F381A955FA}" sibTransId="{6B503041-E04F-F243-B815-2FE0E83D5E07}"/>
    <dgm:cxn modelId="{BF80D8E5-B4B6-F449-8D53-227F9FC10875}" type="presOf" srcId="{05DDAD1D-33DF-E948-BB2C-AB6A91E3DDF1}" destId="{F95DBBD9-FCF1-3349-AAB8-8E182A04B9F9}" srcOrd="0" destOrd="0" presId="urn:microsoft.com/office/officeart/2005/8/layout/hProcess9"/>
    <dgm:cxn modelId="{1773A9B1-00E3-9C4A-BFC9-38B028F7C22C}" type="presOf" srcId="{57EAB0B8-BE3C-974E-8370-512861DBB069}" destId="{855C4BB1-A37D-AD4C-B7C3-1B6050A6DC8D}" srcOrd="0" destOrd="0" presId="urn:microsoft.com/office/officeart/2005/8/layout/hProcess9"/>
    <dgm:cxn modelId="{57943953-FB2A-D141-8BBE-45BDFE63CA75}" type="presOf" srcId="{A502989B-F55E-044A-8210-E26F4BCF15B1}" destId="{30F0953E-8563-0841-9055-D2889806DC93}" srcOrd="0" destOrd="0" presId="urn:microsoft.com/office/officeart/2005/8/layout/hProcess9"/>
    <dgm:cxn modelId="{804709F0-648F-954D-8D9E-3756E17007DF}" type="presOf" srcId="{74856A64-A61A-854D-BDB7-2740F092925C}" destId="{213BF713-4E62-8E47-BCC4-621CBB33FFD5}" srcOrd="0" destOrd="0" presId="urn:microsoft.com/office/officeart/2005/8/layout/hProcess9"/>
    <dgm:cxn modelId="{8FC141A2-F3CA-8A4C-8EDF-DA5CBD5758A2}" type="presParOf" srcId="{30F0953E-8563-0841-9055-D2889806DC93}" destId="{CD355047-2A6C-9F49-9210-F7E0763AE458}" srcOrd="0" destOrd="0" presId="urn:microsoft.com/office/officeart/2005/8/layout/hProcess9"/>
    <dgm:cxn modelId="{5A8C6B22-7F9E-DA46-889F-B02E435C0F42}" type="presParOf" srcId="{30F0953E-8563-0841-9055-D2889806DC93}" destId="{367B8A60-5735-1D4D-9B02-0674C38615EF}" srcOrd="1" destOrd="0" presId="urn:microsoft.com/office/officeart/2005/8/layout/hProcess9"/>
    <dgm:cxn modelId="{FD8BDC18-9F5B-024F-9BF7-A863C876C531}" type="presParOf" srcId="{367B8A60-5735-1D4D-9B02-0674C38615EF}" destId="{08ADB60E-ED4E-4D4B-9C95-0B18F50EFF4D}" srcOrd="0" destOrd="0" presId="urn:microsoft.com/office/officeart/2005/8/layout/hProcess9"/>
    <dgm:cxn modelId="{8ED86839-9AFD-4240-9B7B-0399D37F4D71}" type="presParOf" srcId="{367B8A60-5735-1D4D-9B02-0674C38615EF}" destId="{829EEBDC-E120-034C-99EB-D0F880347638}" srcOrd="1" destOrd="0" presId="urn:microsoft.com/office/officeart/2005/8/layout/hProcess9"/>
    <dgm:cxn modelId="{7362CFCE-6C86-734C-A25E-318E645DCE70}" type="presParOf" srcId="{367B8A60-5735-1D4D-9B02-0674C38615EF}" destId="{855C4BB1-A37D-AD4C-B7C3-1B6050A6DC8D}" srcOrd="2" destOrd="0" presId="urn:microsoft.com/office/officeart/2005/8/layout/hProcess9"/>
    <dgm:cxn modelId="{1B8EDC6B-7164-2248-ABE5-970C2013E9B1}" type="presParOf" srcId="{367B8A60-5735-1D4D-9B02-0674C38615EF}" destId="{BB969FF1-F470-994E-842E-459119D11A17}" srcOrd="3" destOrd="0" presId="urn:microsoft.com/office/officeart/2005/8/layout/hProcess9"/>
    <dgm:cxn modelId="{716B10BD-6B9F-7347-B7A4-7283F80DF02E}" type="presParOf" srcId="{367B8A60-5735-1D4D-9B02-0674C38615EF}" destId="{F95DBBD9-FCF1-3349-AAB8-8E182A04B9F9}" srcOrd="4" destOrd="0" presId="urn:microsoft.com/office/officeart/2005/8/layout/hProcess9"/>
    <dgm:cxn modelId="{EF7C0A21-369D-2645-84DF-2AA387B41A43}" type="presParOf" srcId="{367B8A60-5735-1D4D-9B02-0674C38615EF}" destId="{75DC9AE5-493C-C045-8B16-6F922B772764}" srcOrd="5" destOrd="0" presId="urn:microsoft.com/office/officeart/2005/8/layout/hProcess9"/>
    <dgm:cxn modelId="{8A65071C-D535-C046-92CF-E80577963F4F}" type="presParOf" srcId="{367B8A60-5735-1D4D-9B02-0674C38615EF}" destId="{213BF713-4E62-8E47-BCC4-621CBB33FFD5}" srcOrd="6" destOrd="0" presId="urn:microsoft.com/office/officeart/2005/8/layout/hProcess9"/>
    <dgm:cxn modelId="{68DC980F-82C5-5441-BDBF-F8D7900FEE0D}" type="presParOf" srcId="{367B8A60-5735-1D4D-9B02-0674C38615EF}" destId="{59CE01C7-2EA9-E44C-AEDF-7E6E61953DD1}" srcOrd="7" destOrd="0" presId="urn:microsoft.com/office/officeart/2005/8/layout/hProcess9"/>
    <dgm:cxn modelId="{F65741B5-7319-BD4F-8F6B-690BE73E2697}" type="presParOf" srcId="{367B8A60-5735-1D4D-9B02-0674C38615EF}" destId="{4BFC2B5F-8F7A-4D4A-8C41-FE020C81869F}"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A43604-1F65-374F-9500-A7BB5CECCD86}" type="doc">
      <dgm:prSet loTypeId="urn:microsoft.com/office/officeart/2005/8/layout/radial5" loCatId="" qsTypeId="urn:microsoft.com/office/officeart/2005/8/quickstyle/3D3" qsCatId="3D" csTypeId="urn:microsoft.com/office/officeart/2005/8/colors/colorful4" csCatId="colorful" phldr="1"/>
      <dgm:spPr/>
      <dgm:t>
        <a:bodyPr/>
        <a:lstStyle/>
        <a:p>
          <a:endParaRPr lang="en-US"/>
        </a:p>
      </dgm:t>
    </dgm:pt>
    <dgm:pt modelId="{75C44A9B-9B64-5347-BF35-D189ED51E981}">
      <dgm:prSet phldrT="[Text]" custT="1"/>
      <dgm:spPr/>
      <dgm:t>
        <a:bodyPr/>
        <a:lstStyle/>
        <a:p>
          <a:pPr algn="ctr"/>
          <a:r>
            <a:rPr lang="en-GB" altLang="en-US" sz="1800" dirty="0" smtClean="0">
              <a:solidFill>
                <a:srgbClr val="000000"/>
              </a:solidFill>
            </a:rPr>
            <a:t>Inquiry obstacles</a:t>
          </a:r>
          <a:endParaRPr lang="en-US" sz="1800" dirty="0">
            <a:solidFill>
              <a:srgbClr val="000000"/>
            </a:solidFill>
          </a:endParaRPr>
        </a:p>
      </dgm:t>
    </dgm:pt>
    <dgm:pt modelId="{BED7D238-45BB-CE47-A684-61E1225FB307}" type="parTrans" cxnId="{20270A0D-EB0B-1C4E-9D43-331F1E5E7656}">
      <dgm:prSet/>
      <dgm:spPr/>
      <dgm:t>
        <a:bodyPr/>
        <a:lstStyle/>
        <a:p>
          <a:pPr algn="ctr"/>
          <a:endParaRPr lang="en-US"/>
        </a:p>
      </dgm:t>
    </dgm:pt>
    <dgm:pt modelId="{79133120-57FE-EC49-BA29-097A78B63100}" type="sibTrans" cxnId="{20270A0D-EB0B-1C4E-9D43-331F1E5E7656}">
      <dgm:prSet/>
      <dgm:spPr/>
      <dgm:t>
        <a:bodyPr/>
        <a:lstStyle/>
        <a:p>
          <a:pPr algn="ctr"/>
          <a:endParaRPr lang="en-US"/>
        </a:p>
      </dgm:t>
    </dgm:pt>
    <dgm:pt modelId="{153FE319-A836-0946-B082-3557FB015FFC}">
      <dgm:prSet phldrT="[Text]" custT="1"/>
      <dgm:spPr/>
      <dgm:t>
        <a:bodyPr/>
        <a:lstStyle/>
        <a:p>
          <a:pPr algn="ctr"/>
          <a:r>
            <a:rPr lang="en-US" sz="1800" dirty="0" smtClean="0">
              <a:solidFill>
                <a:srgbClr val="000000"/>
              </a:solidFill>
            </a:rPr>
            <a:t>1. Time management</a:t>
          </a:r>
          <a:endParaRPr lang="en-US" sz="1800" dirty="0">
            <a:solidFill>
              <a:srgbClr val="000000"/>
            </a:solidFill>
          </a:endParaRPr>
        </a:p>
      </dgm:t>
    </dgm:pt>
    <dgm:pt modelId="{6E43FA25-81DA-474F-889D-1F0605FB55C3}" type="parTrans" cxnId="{07E2C161-9D00-3C47-9637-37B279D127E5}">
      <dgm:prSet/>
      <dgm:spPr/>
      <dgm:t>
        <a:bodyPr/>
        <a:lstStyle/>
        <a:p>
          <a:pPr algn="ctr"/>
          <a:endParaRPr lang="en-US"/>
        </a:p>
      </dgm:t>
    </dgm:pt>
    <dgm:pt modelId="{B861E28D-C931-AA4C-B0E2-9EBCE2EF3E00}" type="sibTrans" cxnId="{07E2C161-9D00-3C47-9637-37B279D127E5}">
      <dgm:prSet/>
      <dgm:spPr/>
      <dgm:t>
        <a:bodyPr/>
        <a:lstStyle/>
        <a:p>
          <a:pPr algn="ctr"/>
          <a:endParaRPr lang="en-US"/>
        </a:p>
      </dgm:t>
    </dgm:pt>
    <dgm:pt modelId="{21AB44C4-158D-3147-8A00-B475D00103EB}">
      <dgm:prSet phldrT="[Text]" custT="1"/>
      <dgm:spPr/>
      <dgm:t>
        <a:bodyPr/>
        <a:lstStyle/>
        <a:p>
          <a:pPr algn="ctr"/>
          <a:r>
            <a:rPr lang="en-US" sz="1800" dirty="0" smtClean="0">
              <a:solidFill>
                <a:srgbClr val="000000"/>
              </a:solidFill>
            </a:rPr>
            <a:t>2. Lack of materials</a:t>
          </a:r>
          <a:endParaRPr lang="en-US" sz="1800" dirty="0">
            <a:solidFill>
              <a:srgbClr val="000000"/>
            </a:solidFill>
          </a:endParaRPr>
        </a:p>
      </dgm:t>
    </dgm:pt>
    <dgm:pt modelId="{70954278-D019-844F-BBEE-CCD736618149}" type="parTrans" cxnId="{D11FE2B4-194A-A646-9FDC-7AC1FFA554E1}">
      <dgm:prSet/>
      <dgm:spPr/>
      <dgm:t>
        <a:bodyPr/>
        <a:lstStyle/>
        <a:p>
          <a:pPr algn="ctr"/>
          <a:endParaRPr lang="en-US"/>
        </a:p>
      </dgm:t>
    </dgm:pt>
    <dgm:pt modelId="{41D25886-6A6A-8842-97C8-9151232E5675}" type="sibTrans" cxnId="{D11FE2B4-194A-A646-9FDC-7AC1FFA554E1}">
      <dgm:prSet/>
      <dgm:spPr/>
      <dgm:t>
        <a:bodyPr/>
        <a:lstStyle/>
        <a:p>
          <a:pPr algn="ctr"/>
          <a:endParaRPr lang="en-US"/>
        </a:p>
      </dgm:t>
    </dgm:pt>
    <dgm:pt modelId="{4F4A41D8-868D-A14D-A371-E1596D376E99}">
      <dgm:prSet phldrT="[Text]" custT="1"/>
      <dgm:spPr/>
      <dgm:t>
        <a:bodyPr/>
        <a:lstStyle/>
        <a:p>
          <a:pPr algn="ctr"/>
          <a:r>
            <a:rPr lang="en-US" sz="1800" dirty="0" smtClean="0">
              <a:solidFill>
                <a:srgbClr val="000000"/>
              </a:solidFill>
            </a:rPr>
            <a:t>3. Traditional textbooks</a:t>
          </a:r>
          <a:endParaRPr lang="en-US" sz="1800" dirty="0">
            <a:solidFill>
              <a:srgbClr val="000000"/>
            </a:solidFill>
          </a:endParaRPr>
        </a:p>
      </dgm:t>
    </dgm:pt>
    <dgm:pt modelId="{B637F57B-AF0C-2641-9DBF-2F8FB69D08D7}" type="parTrans" cxnId="{F79A9C1A-1A75-484A-91AD-C6D145108906}">
      <dgm:prSet/>
      <dgm:spPr/>
      <dgm:t>
        <a:bodyPr/>
        <a:lstStyle/>
        <a:p>
          <a:pPr algn="ctr"/>
          <a:endParaRPr lang="en-US"/>
        </a:p>
      </dgm:t>
    </dgm:pt>
    <dgm:pt modelId="{A91AEB41-B06B-804A-A712-82D3C243C41F}" type="sibTrans" cxnId="{F79A9C1A-1A75-484A-91AD-C6D145108906}">
      <dgm:prSet/>
      <dgm:spPr/>
      <dgm:t>
        <a:bodyPr/>
        <a:lstStyle/>
        <a:p>
          <a:pPr algn="ctr"/>
          <a:endParaRPr lang="en-US"/>
        </a:p>
      </dgm:t>
    </dgm:pt>
    <dgm:pt modelId="{D9EB57F8-3A4E-9F4A-8C43-655F0995312E}">
      <dgm:prSet phldrT="[Text]" custT="1"/>
      <dgm:spPr/>
      <dgm:t>
        <a:bodyPr/>
        <a:lstStyle/>
        <a:p>
          <a:pPr algn="ctr"/>
          <a:r>
            <a:rPr lang="en-US" sz="1800" dirty="0" smtClean="0">
              <a:solidFill>
                <a:srgbClr val="000000"/>
              </a:solidFill>
            </a:rPr>
            <a:t>4. Class size</a:t>
          </a:r>
          <a:endParaRPr lang="en-US" sz="1800" dirty="0">
            <a:solidFill>
              <a:srgbClr val="000000"/>
            </a:solidFill>
          </a:endParaRPr>
        </a:p>
      </dgm:t>
    </dgm:pt>
    <dgm:pt modelId="{DD43D70B-0B4E-8447-A2B3-287326B4DCE2}" type="parTrans" cxnId="{373DE99A-0C0E-DE42-AC23-539801820F04}">
      <dgm:prSet/>
      <dgm:spPr/>
      <dgm:t>
        <a:bodyPr/>
        <a:lstStyle/>
        <a:p>
          <a:pPr algn="ctr"/>
          <a:endParaRPr lang="en-US"/>
        </a:p>
      </dgm:t>
    </dgm:pt>
    <dgm:pt modelId="{92383FD7-A168-634D-BAD5-21C238927562}" type="sibTrans" cxnId="{373DE99A-0C0E-DE42-AC23-539801820F04}">
      <dgm:prSet/>
      <dgm:spPr/>
      <dgm:t>
        <a:bodyPr/>
        <a:lstStyle/>
        <a:p>
          <a:pPr algn="ctr"/>
          <a:endParaRPr lang="en-US"/>
        </a:p>
      </dgm:t>
    </dgm:pt>
    <dgm:pt modelId="{D5AD1BD1-F036-9D49-A90A-FDF1C57ADF6F}">
      <dgm:prSet custT="1"/>
      <dgm:spPr/>
      <dgm:t>
        <a:bodyPr/>
        <a:lstStyle/>
        <a:p>
          <a:pPr algn="ctr"/>
          <a:r>
            <a:rPr lang="en-US" sz="1800" dirty="0" smtClean="0">
              <a:solidFill>
                <a:srgbClr val="000000"/>
              </a:solidFill>
            </a:rPr>
            <a:t>5. teachers’ pedagogical knowledge</a:t>
          </a:r>
          <a:endParaRPr lang="en-US" sz="1800" dirty="0">
            <a:solidFill>
              <a:srgbClr val="000000"/>
            </a:solidFill>
          </a:endParaRPr>
        </a:p>
      </dgm:t>
    </dgm:pt>
    <dgm:pt modelId="{C53D01D0-F570-BC4C-8C78-A6CC547F6704}" type="parTrans" cxnId="{BA44DF52-1790-744C-8A5A-767CD005E51E}">
      <dgm:prSet/>
      <dgm:spPr/>
      <dgm:t>
        <a:bodyPr/>
        <a:lstStyle/>
        <a:p>
          <a:pPr algn="ctr"/>
          <a:endParaRPr lang="en-US"/>
        </a:p>
      </dgm:t>
    </dgm:pt>
    <dgm:pt modelId="{D1A3F0C2-504C-BB4E-A075-84536D73EDFF}" type="sibTrans" cxnId="{BA44DF52-1790-744C-8A5A-767CD005E51E}">
      <dgm:prSet/>
      <dgm:spPr/>
      <dgm:t>
        <a:bodyPr/>
        <a:lstStyle/>
        <a:p>
          <a:pPr algn="ctr"/>
          <a:endParaRPr lang="en-US"/>
        </a:p>
      </dgm:t>
    </dgm:pt>
    <dgm:pt modelId="{2C1540F5-B83C-264B-8338-56CDBD226906}">
      <dgm:prSet custT="1"/>
      <dgm:spPr/>
      <dgm:t>
        <a:bodyPr/>
        <a:lstStyle/>
        <a:p>
          <a:pPr algn="ctr"/>
          <a:r>
            <a:rPr lang="en-US" sz="1800" dirty="0" smtClean="0">
              <a:solidFill>
                <a:srgbClr val="000000"/>
              </a:solidFill>
            </a:rPr>
            <a:t>6. Accessibility of investigation techniques </a:t>
          </a:r>
          <a:endParaRPr lang="en-US" sz="1800" dirty="0">
            <a:solidFill>
              <a:srgbClr val="000000"/>
            </a:solidFill>
          </a:endParaRPr>
        </a:p>
      </dgm:t>
    </dgm:pt>
    <dgm:pt modelId="{EF2CED22-A73C-6E4E-8167-26B8AD541970}" type="parTrans" cxnId="{A99F17BF-03DE-5E41-9917-DF0CB8546638}">
      <dgm:prSet/>
      <dgm:spPr/>
      <dgm:t>
        <a:bodyPr/>
        <a:lstStyle/>
        <a:p>
          <a:pPr algn="ctr"/>
          <a:endParaRPr lang="en-US"/>
        </a:p>
      </dgm:t>
    </dgm:pt>
    <dgm:pt modelId="{5CA754EE-CF6F-5445-AFF6-A6D6FC59F549}" type="sibTrans" cxnId="{A99F17BF-03DE-5E41-9917-DF0CB8546638}">
      <dgm:prSet/>
      <dgm:spPr/>
      <dgm:t>
        <a:bodyPr/>
        <a:lstStyle/>
        <a:p>
          <a:pPr algn="ctr"/>
          <a:endParaRPr lang="en-US"/>
        </a:p>
      </dgm:t>
    </dgm:pt>
    <dgm:pt modelId="{63F31AEF-096C-C640-A581-A798894D1B6F}" type="pres">
      <dgm:prSet presAssocID="{00A43604-1F65-374F-9500-A7BB5CECCD86}" presName="Name0" presStyleCnt="0">
        <dgm:presLayoutVars>
          <dgm:chMax val="1"/>
          <dgm:dir/>
          <dgm:animLvl val="ctr"/>
          <dgm:resizeHandles val="exact"/>
        </dgm:presLayoutVars>
      </dgm:prSet>
      <dgm:spPr/>
      <dgm:t>
        <a:bodyPr/>
        <a:lstStyle/>
        <a:p>
          <a:endParaRPr lang="en-US"/>
        </a:p>
      </dgm:t>
    </dgm:pt>
    <dgm:pt modelId="{9DAA0B61-3CFA-0442-868A-02DD2E78E950}" type="pres">
      <dgm:prSet presAssocID="{75C44A9B-9B64-5347-BF35-D189ED51E981}" presName="centerShape" presStyleLbl="node0" presStyleIdx="0" presStyleCnt="1" custScaleX="208578"/>
      <dgm:spPr/>
      <dgm:t>
        <a:bodyPr/>
        <a:lstStyle/>
        <a:p>
          <a:endParaRPr lang="en-US"/>
        </a:p>
      </dgm:t>
    </dgm:pt>
    <dgm:pt modelId="{4490604F-8F9F-FE4F-BA42-A7A41EC4F201}" type="pres">
      <dgm:prSet presAssocID="{6E43FA25-81DA-474F-889D-1F0605FB55C3}" presName="parTrans" presStyleLbl="sibTrans2D1" presStyleIdx="0" presStyleCnt="6"/>
      <dgm:spPr/>
      <dgm:t>
        <a:bodyPr/>
        <a:lstStyle/>
        <a:p>
          <a:endParaRPr lang="en-US"/>
        </a:p>
      </dgm:t>
    </dgm:pt>
    <dgm:pt modelId="{C464D549-2267-B64C-B086-7CB06415BF5D}" type="pres">
      <dgm:prSet presAssocID="{6E43FA25-81DA-474F-889D-1F0605FB55C3}" presName="connectorText" presStyleLbl="sibTrans2D1" presStyleIdx="0" presStyleCnt="6"/>
      <dgm:spPr/>
      <dgm:t>
        <a:bodyPr/>
        <a:lstStyle/>
        <a:p>
          <a:endParaRPr lang="en-US"/>
        </a:p>
      </dgm:t>
    </dgm:pt>
    <dgm:pt modelId="{C8BA0344-1922-AA45-8A97-115FDEFE1157}" type="pres">
      <dgm:prSet presAssocID="{153FE319-A836-0946-B082-3557FB015FFC}" presName="node" presStyleLbl="node1" presStyleIdx="0" presStyleCnt="6" custScaleX="204401">
        <dgm:presLayoutVars>
          <dgm:bulletEnabled val="1"/>
        </dgm:presLayoutVars>
      </dgm:prSet>
      <dgm:spPr/>
      <dgm:t>
        <a:bodyPr/>
        <a:lstStyle/>
        <a:p>
          <a:endParaRPr lang="en-US"/>
        </a:p>
      </dgm:t>
    </dgm:pt>
    <dgm:pt modelId="{491D7B67-EB25-4A4C-A15F-9FE3BA4C7465}" type="pres">
      <dgm:prSet presAssocID="{70954278-D019-844F-BBEE-CCD736618149}" presName="parTrans" presStyleLbl="sibTrans2D1" presStyleIdx="1" presStyleCnt="6"/>
      <dgm:spPr/>
      <dgm:t>
        <a:bodyPr/>
        <a:lstStyle/>
        <a:p>
          <a:endParaRPr lang="en-US"/>
        </a:p>
      </dgm:t>
    </dgm:pt>
    <dgm:pt modelId="{07E83E74-3414-B647-A02A-E6FE0650D016}" type="pres">
      <dgm:prSet presAssocID="{70954278-D019-844F-BBEE-CCD736618149}" presName="connectorText" presStyleLbl="sibTrans2D1" presStyleIdx="1" presStyleCnt="6"/>
      <dgm:spPr/>
      <dgm:t>
        <a:bodyPr/>
        <a:lstStyle/>
        <a:p>
          <a:endParaRPr lang="en-US"/>
        </a:p>
      </dgm:t>
    </dgm:pt>
    <dgm:pt modelId="{353F1678-127A-7849-AD8C-6F088371876D}" type="pres">
      <dgm:prSet presAssocID="{21AB44C4-158D-3147-8A00-B475D00103EB}" presName="node" presStyleLbl="node1" presStyleIdx="1" presStyleCnt="6" custScaleX="165874" custRadScaleRad="141398" custRadScaleInc="28784">
        <dgm:presLayoutVars>
          <dgm:bulletEnabled val="1"/>
        </dgm:presLayoutVars>
      </dgm:prSet>
      <dgm:spPr/>
      <dgm:t>
        <a:bodyPr/>
        <a:lstStyle/>
        <a:p>
          <a:endParaRPr lang="en-US"/>
        </a:p>
      </dgm:t>
    </dgm:pt>
    <dgm:pt modelId="{7A782820-BEA7-D149-B9D4-D0F9EB494CEE}" type="pres">
      <dgm:prSet presAssocID="{B637F57B-AF0C-2641-9DBF-2F8FB69D08D7}" presName="parTrans" presStyleLbl="sibTrans2D1" presStyleIdx="2" presStyleCnt="6"/>
      <dgm:spPr/>
      <dgm:t>
        <a:bodyPr/>
        <a:lstStyle/>
        <a:p>
          <a:endParaRPr lang="en-US"/>
        </a:p>
      </dgm:t>
    </dgm:pt>
    <dgm:pt modelId="{36F49DE6-BF1C-A34A-BA70-898C80A9D2E7}" type="pres">
      <dgm:prSet presAssocID="{B637F57B-AF0C-2641-9DBF-2F8FB69D08D7}" presName="connectorText" presStyleLbl="sibTrans2D1" presStyleIdx="2" presStyleCnt="6"/>
      <dgm:spPr/>
      <dgm:t>
        <a:bodyPr/>
        <a:lstStyle/>
        <a:p>
          <a:endParaRPr lang="en-US"/>
        </a:p>
      </dgm:t>
    </dgm:pt>
    <dgm:pt modelId="{4DC2652F-2F41-1743-840C-D4D627D91B2E}" type="pres">
      <dgm:prSet presAssocID="{4F4A41D8-868D-A14D-A371-E1596D376E99}" presName="node" presStyleLbl="node1" presStyleIdx="2" presStyleCnt="6" custScaleX="187131" custRadScaleRad="146585" custRadScaleInc="-20565">
        <dgm:presLayoutVars>
          <dgm:bulletEnabled val="1"/>
        </dgm:presLayoutVars>
      </dgm:prSet>
      <dgm:spPr/>
      <dgm:t>
        <a:bodyPr/>
        <a:lstStyle/>
        <a:p>
          <a:endParaRPr lang="en-US"/>
        </a:p>
      </dgm:t>
    </dgm:pt>
    <dgm:pt modelId="{C876BB32-0295-F14C-8B1E-57962C0E1863}" type="pres">
      <dgm:prSet presAssocID="{DD43D70B-0B4E-8447-A2B3-287326B4DCE2}" presName="parTrans" presStyleLbl="sibTrans2D1" presStyleIdx="3" presStyleCnt="6"/>
      <dgm:spPr/>
      <dgm:t>
        <a:bodyPr/>
        <a:lstStyle/>
        <a:p>
          <a:endParaRPr lang="en-US"/>
        </a:p>
      </dgm:t>
    </dgm:pt>
    <dgm:pt modelId="{FE72B062-C781-2C46-83EC-F984A8378D01}" type="pres">
      <dgm:prSet presAssocID="{DD43D70B-0B4E-8447-A2B3-287326B4DCE2}" presName="connectorText" presStyleLbl="sibTrans2D1" presStyleIdx="3" presStyleCnt="6"/>
      <dgm:spPr/>
      <dgm:t>
        <a:bodyPr/>
        <a:lstStyle/>
        <a:p>
          <a:endParaRPr lang="en-US"/>
        </a:p>
      </dgm:t>
    </dgm:pt>
    <dgm:pt modelId="{31E4EAF4-9597-8D43-BFE7-A2D981FADD90}" type="pres">
      <dgm:prSet presAssocID="{D9EB57F8-3A4E-9F4A-8C43-655F0995312E}" presName="node" presStyleLbl="node1" presStyleIdx="3" presStyleCnt="6" custScaleX="168772">
        <dgm:presLayoutVars>
          <dgm:bulletEnabled val="1"/>
        </dgm:presLayoutVars>
      </dgm:prSet>
      <dgm:spPr/>
      <dgm:t>
        <a:bodyPr/>
        <a:lstStyle/>
        <a:p>
          <a:endParaRPr lang="en-US"/>
        </a:p>
      </dgm:t>
    </dgm:pt>
    <dgm:pt modelId="{4A262034-DC49-2843-B1BD-174826A8556F}" type="pres">
      <dgm:prSet presAssocID="{C53D01D0-F570-BC4C-8C78-A6CC547F6704}" presName="parTrans" presStyleLbl="sibTrans2D1" presStyleIdx="4" presStyleCnt="6"/>
      <dgm:spPr/>
      <dgm:t>
        <a:bodyPr/>
        <a:lstStyle/>
        <a:p>
          <a:endParaRPr lang="en-US"/>
        </a:p>
      </dgm:t>
    </dgm:pt>
    <dgm:pt modelId="{DAB2D3D0-8A44-B742-B93D-2B4C0D14F2FE}" type="pres">
      <dgm:prSet presAssocID="{C53D01D0-F570-BC4C-8C78-A6CC547F6704}" presName="connectorText" presStyleLbl="sibTrans2D1" presStyleIdx="4" presStyleCnt="6"/>
      <dgm:spPr/>
      <dgm:t>
        <a:bodyPr/>
        <a:lstStyle/>
        <a:p>
          <a:endParaRPr lang="en-US"/>
        </a:p>
      </dgm:t>
    </dgm:pt>
    <dgm:pt modelId="{9AB418F5-5E92-4846-81CE-CAFDC278F8A6}" type="pres">
      <dgm:prSet presAssocID="{D5AD1BD1-F036-9D49-A90A-FDF1C57ADF6F}" presName="node" presStyleLbl="node1" presStyleIdx="4" presStyleCnt="6" custScaleX="163314" custScaleY="113493" custRadScaleRad="136897" custRadScaleInc="3209">
        <dgm:presLayoutVars>
          <dgm:bulletEnabled val="1"/>
        </dgm:presLayoutVars>
      </dgm:prSet>
      <dgm:spPr/>
      <dgm:t>
        <a:bodyPr/>
        <a:lstStyle/>
        <a:p>
          <a:endParaRPr lang="en-US"/>
        </a:p>
      </dgm:t>
    </dgm:pt>
    <dgm:pt modelId="{5A0EBA72-96C0-0447-BDFE-F4EB10DFFC2F}" type="pres">
      <dgm:prSet presAssocID="{EF2CED22-A73C-6E4E-8167-26B8AD541970}" presName="parTrans" presStyleLbl="sibTrans2D1" presStyleIdx="5" presStyleCnt="6"/>
      <dgm:spPr/>
      <dgm:t>
        <a:bodyPr/>
        <a:lstStyle/>
        <a:p>
          <a:endParaRPr lang="en-US"/>
        </a:p>
      </dgm:t>
    </dgm:pt>
    <dgm:pt modelId="{D5B96097-6EFA-C74C-84A1-4BE3734E2C1D}" type="pres">
      <dgm:prSet presAssocID="{EF2CED22-A73C-6E4E-8167-26B8AD541970}" presName="connectorText" presStyleLbl="sibTrans2D1" presStyleIdx="5" presStyleCnt="6"/>
      <dgm:spPr/>
      <dgm:t>
        <a:bodyPr/>
        <a:lstStyle/>
        <a:p>
          <a:endParaRPr lang="en-US"/>
        </a:p>
      </dgm:t>
    </dgm:pt>
    <dgm:pt modelId="{94241379-BFC2-C843-ABC3-A7EAB1684E18}" type="pres">
      <dgm:prSet presAssocID="{2C1540F5-B83C-264B-8338-56CDBD226906}" presName="node" presStyleLbl="node1" presStyleIdx="5" presStyleCnt="6" custScaleX="207650" custRadScaleRad="150428" custRadScaleInc="-33236">
        <dgm:presLayoutVars>
          <dgm:bulletEnabled val="1"/>
        </dgm:presLayoutVars>
      </dgm:prSet>
      <dgm:spPr/>
      <dgm:t>
        <a:bodyPr/>
        <a:lstStyle/>
        <a:p>
          <a:endParaRPr lang="en-US"/>
        </a:p>
      </dgm:t>
    </dgm:pt>
  </dgm:ptLst>
  <dgm:cxnLst>
    <dgm:cxn modelId="{C6118434-DE8B-FB40-87CC-A6E693AF1712}" type="presOf" srcId="{00A43604-1F65-374F-9500-A7BB5CECCD86}" destId="{63F31AEF-096C-C640-A581-A798894D1B6F}" srcOrd="0" destOrd="0" presId="urn:microsoft.com/office/officeart/2005/8/layout/radial5"/>
    <dgm:cxn modelId="{CE452A0D-E634-8F4D-9ABF-EF90F3A9F275}" type="presOf" srcId="{6E43FA25-81DA-474F-889D-1F0605FB55C3}" destId="{4490604F-8F9F-FE4F-BA42-A7A41EC4F201}" srcOrd="0" destOrd="0" presId="urn:microsoft.com/office/officeart/2005/8/layout/radial5"/>
    <dgm:cxn modelId="{20270A0D-EB0B-1C4E-9D43-331F1E5E7656}" srcId="{00A43604-1F65-374F-9500-A7BB5CECCD86}" destId="{75C44A9B-9B64-5347-BF35-D189ED51E981}" srcOrd="0" destOrd="0" parTransId="{BED7D238-45BB-CE47-A684-61E1225FB307}" sibTransId="{79133120-57FE-EC49-BA29-097A78B63100}"/>
    <dgm:cxn modelId="{07E2C161-9D00-3C47-9637-37B279D127E5}" srcId="{75C44A9B-9B64-5347-BF35-D189ED51E981}" destId="{153FE319-A836-0946-B082-3557FB015FFC}" srcOrd="0" destOrd="0" parTransId="{6E43FA25-81DA-474F-889D-1F0605FB55C3}" sibTransId="{B861E28D-C931-AA4C-B0E2-9EBCE2EF3E00}"/>
    <dgm:cxn modelId="{242B530B-370A-504F-8958-2EC912B0A945}" type="presOf" srcId="{4F4A41D8-868D-A14D-A371-E1596D376E99}" destId="{4DC2652F-2F41-1743-840C-D4D627D91B2E}" srcOrd="0" destOrd="0" presId="urn:microsoft.com/office/officeart/2005/8/layout/radial5"/>
    <dgm:cxn modelId="{0F7AF171-25A0-7545-8964-3B8972EE0DE7}" type="presOf" srcId="{153FE319-A836-0946-B082-3557FB015FFC}" destId="{C8BA0344-1922-AA45-8A97-115FDEFE1157}" srcOrd="0" destOrd="0" presId="urn:microsoft.com/office/officeart/2005/8/layout/radial5"/>
    <dgm:cxn modelId="{D11FE2B4-194A-A646-9FDC-7AC1FFA554E1}" srcId="{75C44A9B-9B64-5347-BF35-D189ED51E981}" destId="{21AB44C4-158D-3147-8A00-B475D00103EB}" srcOrd="1" destOrd="0" parTransId="{70954278-D019-844F-BBEE-CCD736618149}" sibTransId="{41D25886-6A6A-8842-97C8-9151232E5675}"/>
    <dgm:cxn modelId="{AEAA5636-026E-3144-B3D6-8839D83FAADA}" type="presOf" srcId="{6E43FA25-81DA-474F-889D-1F0605FB55C3}" destId="{C464D549-2267-B64C-B086-7CB06415BF5D}" srcOrd="1" destOrd="0" presId="urn:microsoft.com/office/officeart/2005/8/layout/radial5"/>
    <dgm:cxn modelId="{4AD413FB-89DB-3441-9CEB-B6A7F1845D36}" type="presOf" srcId="{B637F57B-AF0C-2641-9DBF-2F8FB69D08D7}" destId="{7A782820-BEA7-D149-B9D4-D0F9EB494CEE}" srcOrd="0" destOrd="0" presId="urn:microsoft.com/office/officeart/2005/8/layout/radial5"/>
    <dgm:cxn modelId="{BA44DF52-1790-744C-8A5A-767CD005E51E}" srcId="{75C44A9B-9B64-5347-BF35-D189ED51E981}" destId="{D5AD1BD1-F036-9D49-A90A-FDF1C57ADF6F}" srcOrd="4" destOrd="0" parTransId="{C53D01D0-F570-BC4C-8C78-A6CC547F6704}" sibTransId="{D1A3F0C2-504C-BB4E-A075-84536D73EDFF}"/>
    <dgm:cxn modelId="{714A3308-C702-2546-8339-2E6D137E583F}" type="presOf" srcId="{B637F57B-AF0C-2641-9DBF-2F8FB69D08D7}" destId="{36F49DE6-BF1C-A34A-BA70-898C80A9D2E7}" srcOrd="1" destOrd="0" presId="urn:microsoft.com/office/officeart/2005/8/layout/radial5"/>
    <dgm:cxn modelId="{06A7C72F-8843-F344-A58E-4334643DBBFA}" type="presOf" srcId="{C53D01D0-F570-BC4C-8C78-A6CC547F6704}" destId="{4A262034-DC49-2843-B1BD-174826A8556F}" srcOrd="0" destOrd="0" presId="urn:microsoft.com/office/officeart/2005/8/layout/radial5"/>
    <dgm:cxn modelId="{3C26CB85-D867-5B44-B7D5-87EEED7E429A}" type="presOf" srcId="{D9EB57F8-3A4E-9F4A-8C43-655F0995312E}" destId="{31E4EAF4-9597-8D43-BFE7-A2D981FADD90}" srcOrd="0" destOrd="0" presId="urn:microsoft.com/office/officeart/2005/8/layout/radial5"/>
    <dgm:cxn modelId="{A99F17BF-03DE-5E41-9917-DF0CB8546638}" srcId="{75C44A9B-9B64-5347-BF35-D189ED51E981}" destId="{2C1540F5-B83C-264B-8338-56CDBD226906}" srcOrd="5" destOrd="0" parTransId="{EF2CED22-A73C-6E4E-8167-26B8AD541970}" sibTransId="{5CA754EE-CF6F-5445-AFF6-A6D6FC59F549}"/>
    <dgm:cxn modelId="{D8F05990-B061-DA44-BABA-04200794887B}" type="presOf" srcId="{70954278-D019-844F-BBEE-CCD736618149}" destId="{491D7B67-EB25-4A4C-A15F-9FE3BA4C7465}" srcOrd="0" destOrd="0" presId="urn:microsoft.com/office/officeart/2005/8/layout/radial5"/>
    <dgm:cxn modelId="{C4EB4E3F-8306-3346-A84C-C67D14323EC0}" type="presOf" srcId="{70954278-D019-844F-BBEE-CCD736618149}" destId="{07E83E74-3414-B647-A02A-E6FE0650D016}" srcOrd="1" destOrd="0" presId="urn:microsoft.com/office/officeart/2005/8/layout/radial5"/>
    <dgm:cxn modelId="{94D0CDF8-D551-754A-B80A-81F27F99059E}" type="presOf" srcId="{21AB44C4-158D-3147-8A00-B475D00103EB}" destId="{353F1678-127A-7849-AD8C-6F088371876D}" srcOrd="0" destOrd="0" presId="urn:microsoft.com/office/officeart/2005/8/layout/radial5"/>
    <dgm:cxn modelId="{644E92E3-D6F1-6C47-A1B2-3E651D090CA3}" type="presOf" srcId="{C53D01D0-F570-BC4C-8C78-A6CC547F6704}" destId="{DAB2D3D0-8A44-B742-B93D-2B4C0D14F2FE}" srcOrd="1" destOrd="0" presId="urn:microsoft.com/office/officeart/2005/8/layout/radial5"/>
    <dgm:cxn modelId="{1C53A8EC-39EC-CA43-A518-1A9D310045C4}" type="presOf" srcId="{DD43D70B-0B4E-8447-A2B3-287326B4DCE2}" destId="{FE72B062-C781-2C46-83EC-F984A8378D01}" srcOrd="1" destOrd="0" presId="urn:microsoft.com/office/officeart/2005/8/layout/radial5"/>
    <dgm:cxn modelId="{60A85492-3525-4D40-889D-743BE2ADD243}" type="presOf" srcId="{2C1540F5-B83C-264B-8338-56CDBD226906}" destId="{94241379-BFC2-C843-ABC3-A7EAB1684E18}" srcOrd="0" destOrd="0" presId="urn:microsoft.com/office/officeart/2005/8/layout/radial5"/>
    <dgm:cxn modelId="{0613D000-465F-D64C-B8F1-141DBD271BD6}" type="presOf" srcId="{EF2CED22-A73C-6E4E-8167-26B8AD541970}" destId="{5A0EBA72-96C0-0447-BDFE-F4EB10DFFC2F}" srcOrd="0" destOrd="0" presId="urn:microsoft.com/office/officeart/2005/8/layout/radial5"/>
    <dgm:cxn modelId="{D7C482EB-FED9-8F48-8608-FAE7C0CA90FB}" type="presOf" srcId="{EF2CED22-A73C-6E4E-8167-26B8AD541970}" destId="{D5B96097-6EFA-C74C-84A1-4BE3734E2C1D}" srcOrd="1" destOrd="0" presId="urn:microsoft.com/office/officeart/2005/8/layout/radial5"/>
    <dgm:cxn modelId="{F79A9C1A-1A75-484A-91AD-C6D145108906}" srcId="{75C44A9B-9B64-5347-BF35-D189ED51E981}" destId="{4F4A41D8-868D-A14D-A371-E1596D376E99}" srcOrd="2" destOrd="0" parTransId="{B637F57B-AF0C-2641-9DBF-2F8FB69D08D7}" sibTransId="{A91AEB41-B06B-804A-A712-82D3C243C41F}"/>
    <dgm:cxn modelId="{53C97FC8-8F42-BD4C-B9AE-C52DE8D2AAD3}" type="presOf" srcId="{D5AD1BD1-F036-9D49-A90A-FDF1C57ADF6F}" destId="{9AB418F5-5E92-4846-81CE-CAFDC278F8A6}" srcOrd="0" destOrd="0" presId="urn:microsoft.com/office/officeart/2005/8/layout/radial5"/>
    <dgm:cxn modelId="{8D65B09E-7EA7-CA40-9E7E-E15787F20E59}" type="presOf" srcId="{DD43D70B-0B4E-8447-A2B3-287326B4DCE2}" destId="{C876BB32-0295-F14C-8B1E-57962C0E1863}" srcOrd="0" destOrd="0" presId="urn:microsoft.com/office/officeart/2005/8/layout/radial5"/>
    <dgm:cxn modelId="{0254917A-B728-AA42-8E96-A22B3980A308}" type="presOf" srcId="{75C44A9B-9B64-5347-BF35-D189ED51E981}" destId="{9DAA0B61-3CFA-0442-868A-02DD2E78E950}" srcOrd="0" destOrd="0" presId="urn:microsoft.com/office/officeart/2005/8/layout/radial5"/>
    <dgm:cxn modelId="{373DE99A-0C0E-DE42-AC23-539801820F04}" srcId="{75C44A9B-9B64-5347-BF35-D189ED51E981}" destId="{D9EB57F8-3A4E-9F4A-8C43-655F0995312E}" srcOrd="3" destOrd="0" parTransId="{DD43D70B-0B4E-8447-A2B3-287326B4DCE2}" sibTransId="{92383FD7-A168-634D-BAD5-21C238927562}"/>
    <dgm:cxn modelId="{A1F4D5F8-C742-2A4D-BB52-72C1B3D0AA19}" type="presParOf" srcId="{63F31AEF-096C-C640-A581-A798894D1B6F}" destId="{9DAA0B61-3CFA-0442-868A-02DD2E78E950}" srcOrd="0" destOrd="0" presId="urn:microsoft.com/office/officeart/2005/8/layout/radial5"/>
    <dgm:cxn modelId="{871E08AA-E7EE-0D43-B6F7-433252BD12A8}" type="presParOf" srcId="{63F31AEF-096C-C640-A581-A798894D1B6F}" destId="{4490604F-8F9F-FE4F-BA42-A7A41EC4F201}" srcOrd="1" destOrd="0" presId="urn:microsoft.com/office/officeart/2005/8/layout/radial5"/>
    <dgm:cxn modelId="{885B0ADA-7ACA-D341-9ED3-5B2ECBC21432}" type="presParOf" srcId="{4490604F-8F9F-FE4F-BA42-A7A41EC4F201}" destId="{C464D549-2267-B64C-B086-7CB06415BF5D}" srcOrd="0" destOrd="0" presId="urn:microsoft.com/office/officeart/2005/8/layout/radial5"/>
    <dgm:cxn modelId="{69888FE7-845F-184C-9528-4971F34F8DC2}" type="presParOf" srcId="{63F31AEF-096C-C640-A581-A798894D1B6F}" destId="{C8BA0344-1922-AA45-8A97-115FDEFE1157}" srcOrd="2" destOrd="0" presId="urn:microsoft.com/office/officeart/2005/8/layout/radial5"/>
    <dgm:cxn modelId="{9193A974-91E9-0549-AB1D-9376BB2E894B}" type="presParOf" srcId="{63F31AEF-096C-C640-A581-A798894D1B6F}" destId="{491D7B67-EB25-4A4C-A15F-9FE3BA4C7465}" srcOrd="3" destOrd="0" presId="urn:microsoft.com/office/officeart/2005/8/layout/radial5"/>
    <dgm:cxn modelId="{270CE8E9-834F-1743-8EEB-61CB84BF5C99}" type="presParOf" srcId="{491D7B67-EB25-4A4C-A15F-9FE3BA4C7465}" destId="{07E83E74-3414-B647-A02A-E6FE0650D016}" srcOrd="0" destOrd="0" presId="urn:microsoft.com/office/officeart/2005/8/layout/radial5"/>
    <dgm:cxn modelId="{E8D3635F-75A5-5542-99D4-4B86DB20DA7A}" type="presParOf" srcId="{63F31AEF-096C-C640-A581-A798894D1B6F}" destId="{353F1678-127A-7849-AD8C-6F088371876D}" srcOrd="4" destOrd="0" presId="urn:microsoft.com/office/officeart/2005/8/layout/radial5"/>
    <dgm:cxn modelId="{B747AD88-F504-AF4E-B5FD-CFD2E36FDA86}" type="presParOf" srcId="{63F31AEF-096C-C640-A581-A798894D1B6F}" destId="{7A782820-BEA7-D149-B9D4-D0F9EB494CEE}" srcOrd="5" destOrd="0" presId="urn:microsoft.com/office/officeart/2005/8/layout/radial5"/>
    <dgm:cxn modelId="{620C3F5A-933F-8F44-89AC-552255C62EA7}" type="presParOf" srcId="{7A782820-BEA7-D149-B9D4-D0F9EB494CEE}" destId="{36F49DE6-BF1C-A34A-BA70-898C80A9D2E7}" srcOrd="0" destOrd="0" presId="urn:microsoft.com/office/officeart/2005/8/layout/radial5"/>
    <dgm:cxn modelId="{AFB2D25E-716F-AE4A-B544-3A70CE70884B}" type="presParOf" srcId="{63F31AEF-096C-C640-A581-A798894D1B6F}" destId="{4DC2652F-2F41-1743-840C-D4D627D91B2E}" srcOrd="6" destOrd="0" presId="urn:microsoft.com/office/officeart/2005/8/layout/radial5"/>
    <dgm:cxn modelId="{42A6FB0E-957B-4D4B-8B60-9A705FAFE33A}" type="presParOf" srcId="{63F31AEF-096C-C640-A581-A798894D1B6F}" destId="{C876BB32-0295-F14C-8B1E-57962C0E1863}" srcOrd="7" destOrd="0" presId="urn:microsoft.com/office/officeart/2005/8/layout/radial5"/>
    <dgm:cxn modelId="{A03B8BBF-C89B-C44B-86AB-FD31441028F2}" type="presParOf" srcId="{C876BB32-0295-F14C-8B1E-57962C0E1863}" destId="{FE72B062-C781-2C46-83EC-F984A8378D01}" srcOrd="0" destOrd="0" presId="urn:microsoft.com/office/officeart/2005/8/layout/radial5"/>
    <dgm:cxn modelId="{45838DA7-09FF-0348-8677-7768B5845F73}" type="presParOf" srcId="{63F31AEF-096C-C640-A581-A798894D1B6F}" destId="{31E4EAF4-9597-8D43-BFE7-A2D981FADD90}" srcOrd="8" destOrd="0" presId="urn:microsoft.com/office/officeart/2005/8/layout/radial5"/>
    <dgm:cxn modelId="{A4AD5FA1-B4D4-4245-8D0C-BC1875A2FE06}" type="presParOf" srcId="{63F31AEF-096C-C640-A581-A798894D1B6F}" destId="{4A262034-DC49-2843-B1BD-174826A8556F}" srcOrd="9" destOrd="0" presId="urn:microsoft.com/office/officeart/2005/8/layout/radial5"/>
    <dgm:cxn modelId="{DA97B8C0-14F4-0C42-BDA3-CFFA45B21335}" type="presParOf" srcId="{4A262034-DC49-2843-B1BD-174826A8556F}" destId="{DAB2D3D0-8A44-B742-B93D-2B4C0D14F2FE}" srcOrd="0" destOrd="0" presId="urn:microsoft.com/office/officeart/2005/8/layout/radial5"/>
    <dgm:cxn modelId="{AB9293F4-1F7D-8543-8827-E9F1F541E554}" type="presParOf" srcId="{63F31AEF-096C-C640-A581-A798894D1B6F}" destId="{9AB418F5-5E92-4846-81CE-CAFDC278F8A6}" srcOrd="10" destOrd="0" presId="urn:microsoft.com/office/officeart/2005/8/layout/radial5"/>
    <dgm:cxn modelId="{B978A269-F265-5743-A8EA-9CB85ED956B8}" type="presParOf" srcId="{63F31AEF-096C-C640-A581-A798894D1B6F}" destId="{5A0EBA72-96C0-0447-BDFE-F4EB10DFFC2F}" srcOrd="11" destOrd="0" presId="urn:microsoft.com/office/officeart/2005/8/layout/radial5"/>
    <dgm:cxn modelId="{9B5BC762-77ED-D64A-AE1C-87851D3D1922}" type="presParOf" srcId="{5A0EBA72-96C0-0447-BDFE-F4EB10DFFC2F}" destId="{D5B96097-6EFA-C74C-84A1-4BE3734E2C1D}" srcOrd="0" destOrd="0" presId="urn:microsoft.com/office/officeart/2005/8/layout/radial5"/>
    <dgm:cxn modelId="{4DD39112-70D2-5242-BD13-D04A627FED25}" type="presParOf" srcId="{63F31AEF-096C-C640-A581-A798894D1B6F}" destId="{94241379-BFC2-C843-ABC3-A7EAB1684E18}"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DAC2A7-D951-8A49-B975-C7632DA978B1}" type="doc">
      <dgm:prSet loTypeId="urn:microsoft.com/office/officeart/2008/layout/VerticalAccentList" loCatId="" qsTypeId="urn:microsoft.com/office/officeart/2005/8/quickstyle/3D7" qsCatId="3D" csTypeId="urn:microsoft.com/office/officeart/2005/8/colors/accent3_3" csCatId="accent3" phldr="1"/>
      <dgm:spPr/>
      <dgm:t>
        <a:bodyPr/>
        <a:lstStyle/>
        <a:p>
          <a:endParaRPr lang="en-US"/>
        </a:p>
      </dgm:t>
    </dgm:pt>
    <dgm:pt modelId="{2F549521-D62A-E548-AC58-5080D8D55BA0}">
      <dgm:prSet phldrT="[Text]" custT="1"/>
      <dgm:spPr/>
      <dgm:t>
        <a:bodyPr/>
        <a:lstStyle/>
        <a:p>
          <a:r>
            <a:rPr lang="en-US" sz="2800" b="1" dirty="0" smtClean="0">
              <a:latin typeface="Times New Roman"/>
              <a:cs typeface="Times New Roman"/>
            </a:rPr>
            <a:t>Official permission </a:t>
          </a:r>
          <a:endParaRPr lang="en-US" sz="2800" b="1" dirty="0">
            <a:latin typeface="Times New Roman"/>
            <a:cs typeface="Times New Roman"/>
          </a:endParaRPr>
        </a:p>
      </dgm:t>
    </dgm:pt>
    <dgm:pt modelId="{4FB4BA72-8247-C049-94AC-FDDF8326B522}" type="parTrans" cxnId="{0BC8C748-CE8B-D64F-AA92-042727BCBFB9}">
      <dgm:prSet/>
      <dgm:spPr/>
      <dgm:t>
        <a:bodyPr/>
        <a:lstStyle/>
        <a:p>
          <a:endParaRPr lang="en-US"/>
        </a:p>
      </dgm:t>
    </dgm:pt>
    <dgm:pt modelId="{80D0E5B3-4016-6C46-B6E9-5ECCB4BC4FBB}" type="sibTrans" cxnId="{0BC8C748-CE8B-D64F-AA92-042727BCBFB9}">
      <dgm:prSet/>
      <dgm:spPr/>
      <dgm:t>
        <a:bodyPr/>
        <a:lstStyle/>
        <a:p>
          <a:endParaRPr lang="en-US"/>
        </a:p>
      </dgm:t>
    </dgm:pt>
    <dgm:pt modelId="{0E9F8A22-51CC-A349-87DB-6218EDBE9566}">
      <dgm:prSet phldrT="[Text]" custT="1"/>
      <dgm:spPr/>
      <dgm:t>
        <a:bodyPr/>
        <a:lstStyle/>
        <a:p>
          <a:r>
            <a:rPr lang="en-US" sz="2800" dirty="0" smtClean="0">
              <a:latin typeface="Times New Roman"/>
              <a:cs typeface="Times New Roman"/>
            </a:rPr>
            <a:t>executive statements (Observation approval) was signed by administration</a:t>
          </a:r>
          <a:endParaRPr lang="en-US" sz="2800" dirty="0">
            <a:latin typeface="Times New Roman"/>
            <a:cs typeface="Times New Roman"/>
          </a:endParaRPr>
        </a:p>
      </dgm:t>
    </dgm:pt>
    <dgm:pt modelId="{FB9FB5AF-5060-F54F-AD6C-FC890D6B2C56}" type="parTrans" cxnId="{CE8F57F2-BADD-F746-826D-A48BB32F2008}">
      <dgm:prSet/>
      <dgm:spPr/>
      <dgm:t>
        <a:bodyPr/>
        <a:lstStyle/>
        <a:p>
          <a:endParaRPr lang="en-US"/>
        </a:p>
      </dgm:t>
    </dgm:pt>
    <dgm:pt modelId="{A1C1F4C0-C878-914B-9088-72B134964BE3}" type="sibTrans" cxnId="{CE8F57F2-BADD-F746-826D-A48BB32F2008}">
      <dgm:prSet/>
      <dgm:spPr/>
      <dgm:t>
        <a:bodyPr/>
        <a:lstStyle/>
        <a:p>
          <a:endParaRPr lang="en-US"/>
        </a:p>
      </dgm:t>
    </dgm:pt>
    <dgm:pt modelId="{95B34BE5-CD95-B342-9A1C-18F04C6B5698}">
      <dgm:prSet phldrT="[Text]" custT="1"/>
      <dgm:spPr/>
      <dgm:t>
        <a:bodyPr/>
        <a:lstStyle/>
        <a:p>
          <a:r>
            <a:rPr lang="en-US" sz="2800" b="1" dirty="0" smtClean="0">
              <a:latin typeface="Times New Roman"/>
              <a:cs typeface="Times New Roman"/>
            </a:rPr>
            <a:t>Informed consent form</a:t>
          </a:r>
          <a:endParaRPr lang="en-US" sz="2800" b="1" dirty="0">
            <a:latin typeface="Times New Roman"/>
            <a:cs typeface="Times New Roman"/>
          </a:endParaRPr>
        </a:p>
      </dgm:t>
    </dgm:pt>
    <dgm:pt modelId="{5A2ABC60-F89B-D140-9345-54D853E5E74C}" type="parTrans" cxnId="{ABAC18D2-9078-6D48-84AC-E56960922A40}">
      <dgm:prSet/>
      <dgm:spPr/>
      <dgm:t>
        <a:bodyPr/>
        <a:lstStyle/>
        <a:p>
          <a:endParaRPr lang="en-US"/>
        </a:p>
      </dgm:t>
    </dgm:pt>
    <dgm:pt modelId="{C3692FA1-F0D6-7A40-A9E8-C4BD113B4C50}" type="sibTrans" cxnId="{ABAC18D2-9078-6D48-84AC-E56960922A40}">
      <dgm:prSet/>
      <dgm:spPr/>
      <dgm:t>
        <a:bodyPr/>
        <a:lstStyle/>
        <a:p>
          <a:endParaRPr lang="en-US"/>
        </a:p>
      </dgm:t>
    </dgm:pt>
    <dgm:pt modelId="{31B2C0CA-04C2-C24E-8EED-B11DBFB51B94}">
      <dgm:prSet phldrT="[Text]" custT="1"/>
      <dgm:spPr/>
      <dgm:t>
        <a:bodyPr/>
        <a:lstStyle/>
        <a:p>
          <a:r>
            <a:rPr lang="en-US" sz="2800" dirty="0" smtClean="0">
              <a:latin typeface="Times New Roman"/>
              <a:cs typeface="Times New Roman"/>
            </a:rPr>
            <a:t>Signed by the participating teachers</a:t>
          </a:r>
          <a:endParaRPr lang="en-US" sz="2800" dirty="0">
            <a:latin typeface="Times New Roman"/>
            <a:cs typeface="Times New Roman"/>
          </a:endParaRPr>
        </a:p>
      </dgm:t>
    </dgm:pt>
    <dgm:pt modelId="{678AA75C-B086-D946-BB24-4A7174856E90}" type="parTrans" cxnId="{2C2E9919-130F-044A-8B71-EBACEB2D7A9E}">
      <dgm:prSet/>
      <dgm:spPr/>
      <dgm:t>
        <a:bodyPr/>
        <a:lstStyle/>
        <a:p>
          <a:endParaRPr lang="en-US"/>
        </a:p>
      </dgm:t>
    </dgm:pt>
    <dgm:pt modelId="{DED2FA8A-FE88-D747-B7F6-426751420464}" type="sibTrans" cxnId="{2C2E9919-130F-044A-8B71-EBACEB2D7A9E}">
      <dgm:prSet/>
      <dgm:spPr/>
      <dgm:t>
        <a:bodyPr/>
        <a:lstStyle/>
        <a:p>
          <a:endParaRPr lang="en-US"/>
        </a:p>
      </dgm:t>
    </dgm:pt>
    <dgm:pt modelId="{14926E2D-6661-2A41-8320-E02612F4B46F}">
      <dgm:prSet phldrT="[Text]" custT="1"/>
      <dgm:spPr/>
      <dgm:t>
        <a:bodyPr/>
        <a:lstStyle/>
        <a:p>
          <a:r>
            <a:rPr lang="en-US" sz="2800" b="1" dirty="0" smtClean="0">
              <a:effectLst/>
              <a:latin typeface="Times New Roman"/>
              <a:ea typeface="+mn-ea"/>
              <a:cs typeface="Times New Roman"/>
            </a:rPr>
            <a:t>participants’ anonymity </a:t>
          </a:r>
          <a:endParaRPr lang="en-US" sz="2800" b="1" dirty="0">
            <a:latin typeface="Times New Roman"/>
            <a:cs typeface="Times New Roman"/>
          </a:endParaRPr>
        </a:p>
      </dgm:t>
    </dgm:pt>
    <dgm:pt modelId="{367F8977-1DF9-F148-BFA4-2E13D70E500D}" type="parTrans" cxnId="{6C8DF475-8996-9944-96CC-8C687C64B1F3}">
      <dgm:prSet/>
      <dgm:spPr/>
      <dgm:t>
        <a:bodyPr/>
        <a:lstStyle/>
        <a:p>
          <a:endParaRPr lang="en-US"/>
        </a:p>
      </dgm:t>
    </dgm:pt>
    <dgm:pt modelId="{C229E06B-1ABB-124D-8706-6F6131AE6C21}" type="sibTrans" cxnId="{6C8DF475-8996-9944-96CC-8C687C64B1F3}">
      <dgm:prSet/>
      <dgm:spPr/>
      <dgm:t>
        <a:bodyPr/>
        <a:lstStyle/>
        <a:p>
          <a:endParaRPr lang="en-US"/>
        </a:p>
      </dgm:t>
    </dgm:pt>
    <dgm:pt modelId="{7C5C4299-DAA8-904C-9191-A369C6F35294}">
      <dgm:prSet phldrT="[Text]" custT="1"/>
      <dgm:spPr/>
      <dgm:t>
        <a:bodyPr/>
        <a:lstStyle/>
        <a:p>
          <a:r>
            <a:rPr lang="en-US" sz="2800" dirty="0" smtClean="0">
              <a:latin typeface="Times New Roman"/>
              <a:cs typeface="Times New Roman"/>
            </a:rPr>
            <a:t>Saved, </a:t>
          </a:r>
          <a:r>
            <a:rPr lang="en-US" sz="2800" dirty="0" smtClean="0">
              <a:effectLst/>
              <a:latin typeface="Times New Roman"/>
              <a:ea typeface="+mn-ea"/>
              <a:cs typeface="Times New Roman"/>
            </a:rPr>
            <a:t>able to withdraw </a:t>
          </a:r>
          <a:endParaRPr lang="en-US" sz="2800" dirty="0">
            <a:latin typeface="Times New Roman"/>
            <a:cs typeface="Times New Roman"/>
          </a:endParaRPr>
        </a:p>
      </dgm:t>
    </dgm:pt>
    <dgm:pt modelId="{3D8A93FA-8722-DE40-9610-A50FB5B2EAE0}" type="parTrans" cxnId="{FDFE1272-2463-9740-8590-FF29FC05B0A8}">
      <dgm:prSet/>
      <dgm:spPr/>
      <dgm:t>
        <a:bodyPr/>
        <a:lstStyle/>
        <a:p>
          <a:endParaRPr lang="en-US"/>
        </a:p>
      </dgm:t>
    </dgm:pt>
    <dgm:pt modelId="{7BFE39BB-2C5C-E74D-80B1-4CA3DA67A80E}" type="sibTrans" cxnId="{FDFE1272-2463-9740-8590-FF29FC05B0A8}">
      <dgm:prSet/>
      <dgm:spPr/>
      <dgm:t>
        <a:bodyPr/>
        <a:lstStyle/>
        <a:p>
          <a:endParaRPr lang="en-US"/>
        </a:p>
      </dgm:t>
    </dgm:pt>
    <dgm:pt modelId="{764E0008-E437-A141-8A4B-C84DA13455E4}" type="pres">
      <dgm:prSet presAssocID="{FADAC2A7-D951-8A49-B975-C7632DA978B1}" presName="Name0" presStyleCnt="0">
        <dgm:presLayoutVars>
          <dgm:chMax/>
          <dgm:chPref/>
          <dgm:dir/>
        </dgm:presLayoutVars>
      </dgm:prSet>
      <dgm:spPr/>
      <dgm:t>
        <a:bodyPr/>
        <a:lstStyle/>
        <a:p>
          <a:endParaRPr lang="en-US"/>
        </a:p>
      </dgm:t>
    </dgm:pt>
    <dgm:pt modelId="{A1FB3E0B-C7EC-3942-84DF-40C8D02A052A}" type="pres">
      <dgm:prSet presAssocID="{2F549521-D62A-E548-AC58-5080D8D55BA0}" presName="parenttextcomposite" presStyleCnt="0"/>
      <dgm:spPr/>
    </dgm:pt>
    <dgm:pt modelId="{2EF87AB9-F94A-4546-A868-503A63D4DA10}" type="pres">
      <dgm:prSet presAssocID="{2F549521-D62A-E548-AC58-5080D8D55BA0}" presName="parenttext" presStyleLbl="revTx" presStyleIdx="0" presStyleCnt="3">
        <dgm:presLayoutVars>
          <dgm:chMax/>
          <dgm:chPref val="2"/>
          <dgm:bulletEnabled val="1"/>
        </dgm:presLayoutVars>
      </dgm:prSet>
      <dgm:spPr/>
      <dgm:t>
        <a:bodyPr/>
        <a:lstStyle/>
        <a:p>
          <a:endParaRPr lang="en-US"/>
        </a:p>
      </dgm:t>
    </dgm:pt>
    <dgm:pt modelId="{76B8B14C-9EE0-854E-A012-07B79BB57A28}" type="pres">
      <dgm:prSet presAssocID="{2F549521-D62A-E548-AC58-5080D8D55BA0}" presName="composite" presStyleCnt="0"/>
      <dgm:spPr/>
    </dgm:pt>
    <dgm:pt modelId="{D347EAED-BA91-5845-8BFF-F8E51B86832E}" type="pres">
      <dgm:prSet presAssocID="{2F549521-D62A-E548-AC58-5080D8D55BA0}" presName="chevron1" presStyleLbl="alignNode1" presStyleIdx="0" presStyleCnt="21"/>
      <dgm:spPr/>
    </dgm:pt>
    <dgm:pt modelId="{FC999C09-AC19-EF4D-A5AC-98E51E9EE47D}" type="pres">
      <dgm:prSet presAssocID="{2F549521-D62A-E548-AC58-5080D8D55BA0}" presName="chevron2" presStyleLbl="alignNode1" presStyleIdx="1" presStyleCnt="21"/>
      <dgm:spPr/>
    </dgm:pt>
    <dgm:pt modelId="{30A668E1-8E02-8D46-A0B9-E391AE55D43D}" type="pres">
      <dgm:prSet presAssocID="{2F549521-D62A-E548-AC58-5080D8D55BA0}" presName="chevron3" presStyleLbl="alignNode1" presStyleIdx="2" presStyleCnt="21"/>
      <dgm:spPr/>
    </dgm:pt>
    <dgm:pt modelId="{91AE8F61-1ED5-0740-9056-A5FF947E9B24}" type="pres">
      <dgm:prSet presAssocID="{2F549521-D62A-E548-AC58-5080D8D55BA0}" presName="chevron4" presStyleLbl="alignNode1" presStyleIdx="3" presStyleCnt="21"/>
      <dgm:spPr/>
    </dgm:pt>
    <dgm:pt modelId="{127D37B9-F09F-114C-A3B6-736D27EE1848}" type="pres">
      <dgm:prSet presAssocID="{2F549521-D62A-E548-AC58-5080D8D55BA0}" presName="chevron5" presStyleLbl="alignNode1" presStyleIdx="4" presStyleCnt="21"/>
      <dgm:spPr/>
    </dgm:pt>
    <dgm:pt modelId="{D99688D2-3150-FF41-9ED6-41D5D481330D}" type="pres">
      <dgm:prSet presAssocID="{2F549521-D62A-E548-AC58-5080D8D55BA0}" presName="chevron6" presStyleLbl="alignNode1" presStyleIdx="5" presStyleCnt="21"/>
      <dgm:spPr/>
    </dgm:pt>
    <dgm:pt modelId="{95B0D0FF-2526-DE42-B847-24AC6907688A}" type="pres">
      <dgm:prSet presAssocID="{2F549521-D62A-E548-AC58-5080D8D55BA0}" presName="chevron7" presStyleLbl="alignNode1" presStyleIdx="6" presStyleCnt="21"/>
      <dgm:spPr/>
    </dgm:pt>
    <dgm:pt modelId="{7283268B-CF4C-4B43-A79D-22A579A42B79}" type="pres">
      <dgm:prSet presAssocID="{2F549521-D62A-E548-AC58-5080D8D55BA0}" presName="childtext" presStyleLbl="solidFgAcc1" presStyleIdx="0" presStyleCnt="3">
        <dgm:presLayoutVars>
          <dgm:chMax/>
          <dgm:chPref val="0"/>
          <dgm:bulletEnabled val="1"/>
        </dgm:presLayoutVars>
      </dgm:prSet>
      <dgm:spPr/>
      <dgm:t>
        <a:bodyPr/>
        <a:lstStyle/>
        <a:p>
          <a:endParaRPr lang="en-US"/>
        </a:p>
      </dgm:t>
    </dgm:pt>
    <dgm:pt modelId="{DF71DABD-B7D1-064A-82DD-B8C4045AA8AC}" type="pres">
      <dgm:prSet presAssocID="{80D0E5B3-4016-6C46-B6E9-5ECCB4BC4FBB}" presName="sibTrans" presStyleCnt="0"/>
      <dgm:spPr/>
    </dgm:pt>
    <dgm:pt modelId="{D9794D08-9218-2441-A959-2FBA78570A77}" type="pres">
      <dgm:prSet presAssocID="{95B34BE5-CD95-B342-9A1C-18F04C6B5698}" presName="parenttextcomposite" presStyleCnt="0"/>
      <dgm:spPr/>
    </dgm:pt>
    <dgm:pt modelId="{2C2C57F6-EBE7-9443-8B55-D60818741D8E}" type="pres">
      <dgm:prSet presAssocID="{95B34BE5-CD95-B342-9A1C-18F04C6B5698}" presName="parenttext" presStyleLbl="revTx" presStyleIdx="1" presStyleCnt="3">
        <dgm:presLayoutVars>
          <dgm:chMax/>
          <dgm:chPref val="2"/>
          <dgm:bulletEnabled val="1"/>
        </dgm:presLayoutVars>
      </dgm:prSet>
      <dgm:spPr/>
      <dgm:t>
        <a:bodyPr/>
        <a:lstStyle/>
        <a:p>
          <a:endParaRPr lang="en-US"/>
        </a:p>
      </dgm:t>
    </dgm:pt>
    <dgm:pt modelId="{3E1D913A-BBC4-7043-97CE-0862EC51BAE2}" type="pres">
      <dgm:prSet presAssocID="{95B34BE5-CD95-B342-9A1C-18F04C6B5698}" presName="composite" presStyleCnt="0"/>
      <dgm:spPr/>
    </dgm:pt>
    <dgm:pt modelId="{814F76AE-9289-3F4F-AB6B-96CB87C26EC8}" type="pres">
      <dgm:prSet presAssocID="{95B34BE5-CD95-B342-9A1C-18F04C6B5698}" presName="chevron1" presStyleLbl="alignNode1" presStyleIdx="7" presStyleCnt="21"/>
      <dgm:spPr/>
    </dgm:pt>
    <dgm:pt modelId="{949A9ECD-7B61-DB45-898C-65BB2E497799}" type="pres">
      <dgm:prSet presAssocID="{95B34BE5-CD95-B342-9A1C-18F04C6B5698}" presName="chevron2" presStyleLbl="alignNode1" presStyleIdx="8" presStyleCnt="21"/>
      <dgm:spPr/>
    </dgm:pt>
    <dgm:pt modelId="{9B9E1998-6F39-6049-8FF6-F3BFAB7521D5}" type="pres">
      <dgm:prSet presAssocID="{95B34BE5-CD95-B342-9A1C-18F04C6B5698}" presName="chevron3" presStyleLbl="alignNode1" presStyleIdx="9" presStyleCnt="21"/>
      <dgm:spPr/>
    </dgm:pt>
    <dgm:pt modelId="{CF8CE08E-1860-C045-84C2-6E797CECC9EE}" type="pres">
      <dgm:prSet presAssocID="{95B34BE5-CD95-B342-9A1C-18F04C6B5698}" presName="chevron4" presStyleLbl="alignNode1" presStyleIdx="10" presStyleCnt="21"/>
      <dgm:spPr/>
    </dgm:pt>
    <dgm:pt modelId="{DCCDDF9A-10B4-F244-8490-69413C97E89C}" type="pres">
      <dgm:prSet presAssocID="{95B34BE5-CD95-B342-9A1C-18F04C6B5698}" presName="chevron5" presStyleLbl="alignNode1" presStyleIdx="11" presStyleCnt="21"/>
      <dgm:spPr/>
    </dgm:pt>
    <dgm:pt modelId="{1AA2DE4E-8EC3-354C-B2A6-EA37DCB1259F}" type="pres">
      <dgm:prSet presAssocID="{95B34BE5-CD95-B342-9A1C-18F04C6B5698}" presName="chevron6" presStyleLbl="alignNode1" presStyleIdx="12" presStyleCnt="21"/>
      <dgm:spPr/>
    </dgm:pt>
    <dgm:pt modelId="{DA67B8A7-789E-7946-A2FF-5F25DCF4E6FA}" type="pres">
      <dgm:prSet presAssocID="{95B34BE5-CD95-B342-9A1C-18F04C6B5698}" presName="chevron7" presStyleLbl="alignNode1" presStyleIdx="13" presStyleCnt="21"/>
      <dgm:spPr/>
    </dgm:pt>
    <dgm:pt modelId="{2133F1D5-2C68-C646-99CA-769E64B1A734}" type="pres">
      <dgm:prSet presAssocID="{95B34BE5-CD95-B342-9A1C-18F04C6B5698}" presName="childtext" presStyleLbl="solidFgAcc1" presStyleIdx="1" presStyleCnt="3">
        <dgm:presLayoutVars>
          <dgm:chMax/>
          <dgm:chPref val="0"/>
          <dgm:bulletEnabled val="1"/>
        </dgm:presLayoutVars>
      </dgm:prSet>
      <dgm:spPr/>
      <dgm:t>
        <a:bodyPr/>
        <a:lstStyle/>
        <a:p>
          <a:endParaRPr lang="en-US"/>
        </a:p>
      </dgm:t>
    </dgm:pt>
    <dgm:pt modelId="{CECE2060-4DD0-3248-9D13-411BD822CF35}" type="pres">
      <dgm:prSet presAssocID="{C3692FA1-F0D6-7A40-A9E8-C4BD113B4C50}" presName="sibTrans" presStyleCnt="0"/>
      <dgm:spPr/>
    </dgm:pt>
    <dgm:pt modelId="{63666DC6-3209-4442-8220-385C60175FDC}" type="pres">
      <dgm:prSet presAssocID="{14926E2D-6661-2A41-8320-E02612F4B46F}" presName="parenttextcomposite" presStyleCnt="0"/>
      <dgm:spPr/>
    </dgm:pt>
    <dgm:pt modelId="{56C60AD2-72BE-154D-8233-026B0D953E94}" type="pres">
      <dgm:prSet presAssocID="{14926E2D-6661-2A41-8320-E02612F4B46F}" presName="parenttext" presStyleLbl="revTx" presStyleIdx="2" presStyleCnt="3">
        <dgm:presLayoutVars>
          <dgm:chMax/>
          <dgm:chPref val="2"/>
          <dgm:bulletEnabled val="1"/>
        </dgm:presLayoutVars>
      </dgm:prSet>
      <dgm:spPr/>
      <dgm:t>
        <a:bodyPr/>
        <a:lstStyle/>
        <a:p>
          <a:endParaRPr lang="en-US"/>
        </a:p>
      </dgm:t>
    </dgm:pt>
    <dgm:pt modelId="{6D953834-434D-6A4A-A6E7-6BBD373A87F3}" type="pres">
      <dgm:prSet presAssocID="{14926E2D-6661-2A41-8320-E02612F4B46F}" presName="composite" presStyleCnt="0"/>
      <dgm:spPr/>
    </dgm:pt>
    <dgm:pt modelId="{BA61728E-EB40-8F4E-8392-7E1B0A1CE4FC}" type="pres">
      <dgm:prSet presAssocID="{14926E2D-6661-2A41-8320-E02612F4B46F}" presName="chevron1" presStyleLbl="alignNode1" presStyleIdx="14" presStyleCnt="21"/>
      <dgm:spPr/>
    </dgm:pt>
    <dgm:pt modelId="{0688E4E6-AF89-E548-AD6E-0184353D8B8F}" type="pres">
      <dgm:prSet presAssocID="{14926E2D-6661-2A41-8320-E02612F4B46F}" presName="chevron2" presStyleLbl="alignNode1" presStyleIdx="15" presStyleCnt="21"/>
      <dgm:spPr/>
    </dgm:pt>
    <dgm:pt modelId="{E766DD36-2DD4-9042-A2CA-24E19313D110}" type="pres">
      <dgm:prSet presAssocID="{14926E2D-6661-2A41-8320-E02612F4B46F}" presName="chevron3" presStyleLbl="alignNode1" presStyleIdx="16" presStyleCnt="21"/>
      <dgm:spPr/>
    </dgm:pt>
    <dgm:pt modelId="{3008C1CE-86E5-1144-8DF0-4027A3597F92}" type="pres">
      <dgm:prSet presAssocID="{14926E2D-6661-2A41-8320-E02612F4B46F}" presName="chevron4" presStyleLbl="alignNode1" presStyleIdx="17" presStyleCnt="21"/>
      <dgm:spPr/>
    </dgm:pt>
    <dgm:pt modelId="{4D7D03F3-4449-8143-84F5-95B27465018C}" type="pres">
      <dgm:prSet presAssocID="{14926E2D-6661-2A41-8320-E02612F4B46F}" presName="chevron5" presStyleLbl="alignNode1" presStyleIdx="18" presStyleCnt="21"/>
      <dgm:spPr/>
    </dgm:pt>
    <dgm:pt modelId="{C652DFF9-1017-3E44-A109-D7A91DFF3496}" type="pres">
      <dgm:prSet presAssocID="{14926E2D-6661-2A41-8320-E02612F4B46F}" presName="chevron6" presStyleLbl="alignNode1" presStyleIdx="19" presStyleCnt="21"/>
      <dgm:spPr/>
    </dgm:pt>
    <dgm:pt modelId="{C48E0DEB-4289-E544-9E5A-E6D7FF2086F3}" type="pres">
      <dgm:prSet presAssocID="{14926E2D-6661-2A41-8320-E02612F4B46F}" presName="chevron7" presStyleLbl="alignNode1" presStyleIdx="20" presStyleCnt="21"/>
      <dgm:spPr/>
    </dgm:pt>
    <dgm:pt modelId="{D36F4C4F-7A0B-1C4B-9CA0-45B357251B7C}" type="pres">
      <dgm:prSet presAssocID="{14926E2D-6661-2A41-8320-E02612F4B46F}" presName="childtext" presStyleLbl="solidFgAcc1" presStyleIdx="2" presStyleCnt="3">
        <dgm:presLayoutVars>
          <dgm:chMax/>
          <dgm:chPref val="0"/>
          <dgm:bulletEnabled val="1"/>
        </dgm:presLayoutVars>
      </dgm:prSet>
      <dgm:spPr/>
      <dgm:t>
        <a:bodyPr/>
        <a:lstStyle/>
        <a:p>
          <a:endParaRPr lang="en-US"/>
        </a:p>
      </dgm:t>
    </dgm:pt>
  </dgm:ptLst>
  <dgm:cxnLst>
    <dgm:cxn modelId="{B38E2CA1-C8E9-FE4F-B60C-9062FED56242}" type="presOf" srcId="{31B2C0CA-04C2-C24E-8EED-B11DBFB51B94}" destId="{2133F1D5-2C68-C646-99CA-769E64B1A734}" srcOrd="0" destOrd="0" presId="urn:microsoft.com/office/officeart/2008/layout/VerticalAccentList"/>
    <dgm:cxn modelId="{37525AF1-FF67-6045-B760-600635DB3B36}" type="presOf" srcId="{0E9F8A22-51CC-A349-87DB-6218EDBE9566}" destId="{7283268B-CF4C-4B43-A79D-22A579A42B79}" srcOrd="0" destOrd="0" presId="urn:microsoft.com/office/officeart/2008/layout/VerticalAccentList"/>
    <dgm:cxn modelId="{E625870E-8478-FA43-943F-9EDA883CD526}" type="presOf" srcId="{2F549521-D62A-E548-AC58-5080D8D55BA0}" destId="{2EF87AB9-F94A-4546-A868-503A63D4DA10}" srcOrd="0" destOrd="0" presId="urn:microsoft.com/office/officeart/2008/layout/VerticalAccentList"/>
    <dgm:cxn modelId="{CE8F57F2-BADD-F746-826D-A48BB32F2008}" srcId="{2F549521-D62A-E548-AC58-5080D8D55BA0}" destId="{0E9F8A22-51CC-A349-87DB-6218EDBE9566}" srcOrd="0" destOrd="0" parTransId="{FB9FB5AF-5060-F54F-AD6C-FC890D6B2C56}" sibTransId="{A1C1F4C0-C878-914B-9088-72B134964BE3}"/>
    <dgm:cxn modelId="{ABAC18D2-9078-6D48-84AC-E56960922A40}" srcId="{FADAC2A7-D951-8A49-B975-C7632DA978B1}" destId="{95B34BE5-CD95-B342-9A1C-18F04C6B5698}" srcOrd="1" destOrd="0" parTransId="{5A2ABC60-F89B-D140-9345-54D853E5E74C}" sibTransId="{C3692FA1-F0D6-7A40-A9E8-C4BD113B4C50}"/>
    <dgm:cxn modelId="{6C8DF475-8996-9944-96CC-8C687C64B1F3}" srcId="{FADAC2A7-D951-8A49-B975-C7632DA978B1}" destId="{14926E2D-6661-2A41-8320-E02612F4B46F}" srcOrd="2" destOrd="0" parTransId="{367F8977-1DF9-F148-BFA4-2E13D70E500D}" sibTransId="{C229E06B-1ABB-124D-8706-6F6131AE6C21}"/>
    <dgm:cxn modelId="{33883551-3519-8140-BC96-DAD31CDD96A8}" type="presOf" srcId="{14926E2D-6661-2A41-8320-E02612F4B46F}" destId="{56C60AD2-72BE-154D-8233-026B0D953E94}" srcOrd="0" destOrd="0" presId="urn:microsoft.com/office/officeart/2008/layout/VerticalAccentList"/>
    <dgm:cxn modelId="{F89C0ED6-7077-9B47-8695-A1679B05E968}" type="presOf" srcId="{7C5C4299-DAA8-904C-9191-A369C6F35294}" destId="{D36F4C4F-7A0B-1C4B-9CA0-45B357251B7C}" srcOrd="0" destOrd="0" presId="urn:microsoft.com/office/officeart/2008/layout/VerticalAccentList"/>
    <dgm:cxn modelId="{BDA774DD-57AD-3D48-A9BB-C73C2BE7EEB0}" type="presOf" srcId="{FADAC2A7-D951-8A49-B975-C7632DA978B1}" destId="{764E0008-E437-A141-8A4B-C84DA13455E4}" srcOrd="0" destOrd="0" presId="urn:microsoft.com/office/officeart/2008/layout/VerticalAccentList"/>
    <dgm:cxn modelId="{D152488F-51E2-0345-8242-757D30F55836}" type="presOf" srcId="{95B34BE5-CD95-B342-9A1C-18F04C6B5698}" destId="{2C2C57F6-EBE7-9443-8B55-D60818741D8E}" srcOrd="0" destOrd="0" presId="urn:microsoft.com/office/officeart/2008/layout/VerticalAccentList"/>
    <dgm:cxn modelId="{2C2E9919-130F-044A-8B71-EBACEB2D7A9E}" srcId="{95B34BE5-CD95-B342-9A1C-18F04C6B5698}" destId="{31B2C0CA-04C2-C24E-8EED-B11DBFB51B94}" srcOrd="0" destOrd="0" parTransId="{678AA75C-B086-D946-BB24-4A7174856E90}" sibTransId="{DED2FA8A-FE88-D747-B7F6-426751420464}"/>
    <dgm:cxn modelId="{FDFE1272-2463-9740-8590-FF29FC05B0A8}" srcId="{14926E2D-6661-2A41-8320-E02612F4B46F}" destId="{7C5C4299-DAA8-904C-9191-A369C6F35294}" srcOrd="0" destOrd="0" parTransId="{3D8A93FA-8722-DE40-9610-A50FB5B2EAE0}" sibTransId="{7BFE39BB-2C5C-E74D-80B1-4CA3DA67A80E}"/>
    <dgm:cxn modelId="{0BC8C748-CE8B-D64F-AA92-042727BCBFB9}" srcId="{FADAC2A7-D951-8A49-B975-C7632DA978B1}" destId="{2F549521-D62A-E548-AC58-5080D8D55BA0}" srcOrd="0" destOrd="0" parTransId="{4FB4BA72-8247-C049-94AC-FDDF8326B522}" sibTransId="{80D0E5B3-4016-6C46-B6E9-5ECCB4BC4FBB}"/>
    <dgm:cxn modelId="{76A7C849-7F2E-CD44-80AE-7E5255E300D6}" type="presParOf" srcId="{764E0008-E437-A141-8A4B-C84DA13455E4}" destId="{A1FB3E0B-C7EC-3942-84DF-40C8D02A052A}" srcOrd="0" destOrd="0" presId="urn:microsoft.com/office/officeart/2008/layout/VerticalAccentList"/>
    <dgm:cxn modelId="{B3F86E82-D95C-5549-9084-2A3AA7374A12}" type="presParOf" srcId="{A1FB3E0B-C7EC-3942-84DF-40C8D02A052A}" destId="{2EF87AB9-F94A-4546-A868-503A63D4DA10}" srcOrd="0" destOrd="0" presId="urn:microsoft.com/office/officeart/2008/layout/VerticalAccentList"/>
    <dgm:cxn modelId="{7C12E699-7C40-3845-8CE0-25177ED92902}" type="presParOf" srcId="{764E0008-E437-A141-8A4B-C84DA13455E4}" destId="{76B8B14C-9EE0-854E-A012-07B79BB57A28}" srcOrd="1" destOrd="0" presId="urn:microsoft.com/office/officeart/2008/layout/VerticalAccentList"/>
    <dgm:cxn modelId="{88FC64AE-F2DD-5F4A-BC35-AE10F3827994}" type="presParOf" srcId="{76B8B14C-9EE0-854E-A012-07B79BB57A28}" destId="{D347EAED-BA91-5845-8BFF-F8E51B86832E}" srcOrd="0" destOrd="0" presId="urn:microsoft.com/office/officeart/2008/layout/VerticalAccentList"/>
    <dgm:cxn modelId="{955D17BC-ECA7-4045-B1CA-C0718B01BD7D}" type="presParOf" srcId="{76B8B14C-9EE0-854E-A012-07B79BB57A28}" destId="{FC999C09-AC19-EF4D-A5AC-98E51E9EE47D}" srcOrd="1" destOrd="0" presId="urn:microsoft.com/office/officeart/2008/layout/VerticalAccentList"/>
    <dgm:cxn modelId="{90ACE10E-A0CD-434E-AE2E-3A7C6452DB24}" type="presParOf" srcId="{76B8B14C-9EE0-854E-A012-07B79BB57A28}" destId="{30A668E1-8E02-8D46-A0B9-E391AE55D43D}" srcOrd="2" destOrd="0" presId="urn:microsoft.com/office/officeart/2008/layout/VerticalAccentList"/>
    <dgm:cxn modelId="{EC98A13D-956C-9747-B278-49970535753F}" type="presParOf" srcId="{76B8B14C-9EE0-854E-A012-07B79BB57A28}" destId="{91AE8F61-1ED5-0740-9056-A5FF947E9B24}" srcOrd="3" destOrd="0" presId="urn:microsoft.com/office/officeart/2008/layout/VerticalAccentList"/>
    <dgm:cxn modelId="{D8E0DF03-9EC6-274B-8AAE-761FECC276E6}" type="presParOf" srcId="{76B8B14C-9EE0-854E-A012-07B79BB57A28}" destId="{127D37B9-F09F-114C-A3B6-736D27EE1848}" srcOrd="4" destOrd="0" presId="urn:microsoft.com/office/officeart/2008/layout/VerticalAccentList"/>
    <dgm:cxn modelId="{9B94EEF1-8DC3-4343-A610-5EF794B139D6}" type="presParOf" srcId="{76B8B14C-9EE0-854E-A012-07B79BB57A28}" destId="{D99688D2-3150-FF41-9ED6-41D5D481330D}" srcOrd="5" destOrd="0" presId="urn:microsoft.com/office/officeart/2008/layout/VerticalAccentList"/>
    <dgm:cxn modelId="{AC6F9E24-D3F7-584F-90CA-B226632DFDFB}" type="presParOf" srcId="{76B8B14C-9EE0-854E-A012-07B79BB57A28}" destId="{95B0D0FF-2526-DE42-B847-24AC6907688A}" srcOrd="6" destOrd="0" presId="urn:microsoft.com/office/officeart/2008/layout/VerticalAccentList"/>
    <dgm:cxn modelId="{B79FA4BC-95DA-CA49-B76F-7F0AED50F194}" type="presParOf" srcId="{76B8B14C-9EE0-854E-A012-07B79BB57A28}" destId="{7283268B-CF4C-4B43-A79D-22A579A42B79}" srcOrd="7" destOrd="0" presId="urn:microsoft.com/office/officeart/2008/layout/VerticalAccentList"/>
    <dgm:cxn modelId="{6E3F453C-3632-F840-A8A5-62E741748539}" type="presParOf" srcId="{764E0008-E437-A141-8A4B-C84DA13455E4}" destId="{DF71DABD-B7D1-064A-82DD-B8C4045AA8AC}" srcOrd="2" destOrd="0" presId="urn:microsoft.com/office/officeart/2008/layout/VerticalAccentList"/>
    <dgm:cxn modelId="{71B47D35-F18F-1C4D-8624-6E79FF721A00}" type="presParOf" srcId="{764E0008-E437-A141-8A4B-C84DA13455E4}" destId="{D9794D08-9218-2441-A959-2FBA78570A77}" srcOrd="3" destOrd="0" presId="urn:microsoft.com/office/officeart/2008/layout/VerticalAccentList"/>
    <dgm:cxn modelId="{DA522437-EA9D-D940-A432-07B981169120}" type="presParOf" srcId="{D9794D08-9218-2441-A959-2FBA78570A77}" destId="{2C2C57F6-EBE7-9443-8B55-D60818741D8E}" srcOrd="0" destOrd="0" presId="urn:microsoft.com/office/officeart/2008/layout/VerticalAccentList"/>
    <dgm:cxn modelId="{6E1CC848-252E-124F-8BD2-164F90D47C44}" type="presParOf" srcId="{764E0008-E437-A141-8A4B-C84DA13455E4}" destId="{3E1D913A-BBC4-7043-97CE-0862EC51BAE2}" srcOrd="4" destOrd="0" presId="urn:microsoft.com/office/officeart/2008/layout/VerticalAccentList"/>
    <dgm:cxn modelId="{CFB0680F-750F-6C41-B956-77CF99554E8D}" type="presParOf" srcId="{3E1D913A-BBC4-7043-97CE-0862EC51BAE2}" destId="{814F76AE-9289-3F4F-AB6B-96CB87C26EC8}" srcOrd="0" destOrd="0" presId="urn:microsoft.com/office/officeart/2008/layout/VerticalAccentList"/>
    <dgm:cxn modelId="{3B749F32-2B8A-964F-8AF5-D141FF7E51C8}" type="presParOf" srcId="{3E1D913A-BBC4-7043-97CE-0862EC51BAE2}" destId="{949A9ECD-7B61-DB45-898C-65BB2E497799}" srcOrd="1" destOrd="0" presId="urn:microsoft.com/office/officeart/2008/layout/VerticalAccentList"/>
    <dgm:cxn modelId="{048403E9-244D-1248-929E-DBA49C0886E9}" type="presParOf" srcId="{3E1D913A-BBC4-7043-97CE-0862EC51BAE2}" destId="{9B9E1998-6F39-6049-8FF6-F3BFAB7521D5}" srcOrd="2" destOrd="0" presId="urn:microsoft.com/office/officeart/2008/layout/VerticalAccentList"/>
    <dgm:cxn modelId="{C4D2BD06-80D1-8B42-9EC5-2E340D9E6110}" type="presParOf" srcId="{3E1D913A-BBC4-7043-97CE-0862EC51BAE2}" destId="{CF8CE08E-1860-C045-84C2-6E797CECC9EE}" srcOrd="3" destOrd="0" presId="urn:microsoft.com/office/officeart/2008/layout/VerticalAccentList"/>
    <dgm:cxn modelId="{79A74250-21E5-184B-902C-C44B97728981}" type="presParOf" srcId="{3E1D913A-BBC4-7043-97CE-0862EC51BAE2}" destId="{DCCDDF9A-10B4-F244-8490-69413C97E89C}" srcOrd="4" destOrd="0" presId="urn:microsoft.com/office/officeart/2008/layout/VerticalAccentList"/>
    <dgm:cxn modelId="{79684EBC-81DE-EF4A-8E62-B6054EEAE43E}" type="presParOf" srcId="{3E1D913A-BBC4-7043-97CE-0862EC51BAE2}" destId="{1AA2DE4E-8EC3-354C-B2A6-EA37DCB1259F}" srcOrd="5" destOrd="0" presId="urn:microsoft.com/office/officeart/2008/layout/VerticalAccentList"/>
    <dgm:cxn modelId="{CF113627-782A-6640-B06B-89ED7FFB3828}" type="presParOf" srcId="{3E1D913A-BBC4-7043-97CE-0862EC51BAE2}" destId="{DA67B8A7-789E-7946-A2FF-5F25DCF4E6FA}" srcOrd="6" destOrd="0" presId="urn:microsoft.com/office/officeart/2008/layout/VerticalAccentList"/>
    <dgm:cxn modelId="{D1800C87-05D9-5047-835A-852E779E1BEE}" type="presParOf" srcId="{3E1D913A-BBC4-7043-97CE-0862EC51BAE2}" destId="{2133F1D5-2C68-C646-99CA-769E64B1A734}" srcOrd="7" destOrd="0" presId="urn:microsoft.com/office/officeart/2008/layout/VerticalAccentList"/>
    <dgm:cxn modelId="{584BF9DD-3041-1C43-9743-BD53BE44FCB6}" type="presParOf" srcId="{764E0008-E437-A141-8A4B-C84DA13455E4}" destId="{CECE2060-4DD0-3248-9D13-411BD822CF35}" srcOrd="5" destOrd="0" presId="urn:microsoft.com/office/officeart/2008/layout/VerticalAccentList"/>
    <dgm:cxn modelId="{41312F40-D073-4242-97CB-D41D74F1F5BA}" type="presParOf" srcId="{764E0008-E437-A141-8A4B-C84DA13455E4}" destId="{63666DC6-3209-4442-8220-385C60175FDC}" srcOrd="6" destOrd="0" presId="urn:microsoft.com/office/officeart/2008/layout/VerticalAccentList"/>
    <dgm:cxn modelId="{7E757FCC-763E-2146-BF25-B66FF8D7EE1E}" type="presParOf" srcId="{63666DC6-3209-4442-8220-385C60175FDC}" destId="{56C60AD2-72BE-154D-8233-026B0D953E94}" srcOrd="0" destOrd="0" presId="urn:microsoft.com/office/officeart/2008/layout/VerticalAccentList"/>
    <dgm:cxn modelId="{E4B33285-E972-AE45-8A9D-B7F129F5B228}" type="presParOf" srcId="{764E0008-E437-A141-8A4B-C84DA13455E4}" destId="{6D953834-434D-6A4A-A6E7-6BBD373A87F3}" srcOrd="7" destOrd="0" presId="urn:microsoft.com/office/officeart/2008/layout/VerticalAccentList"/>
    <dgm:cxn modelId="{C0C4A0AF-9DA9-E243-90E3-EB86BDA51573}" type="presParOf" srcId="{6D953834-434D-6A4A-A6E7-6BBD373A87F3}" destId="{BA61728E-EB40-8F4E-8392-7E1B0A1CE4FC}" srcOrd="0" destOrd="0" presId="urn:microsoft.com/office/officeart/2008/layout/VerticalAccentList"/>
    <dgm:cxn modelId="{A8613279-9EC0-674C-A250-692DA898CB55}" type="presParOf" srcId="{6D953834-434D-6A4A-A6E7-6BBD373A87F3}" destId="{0688E4E6-AF89-E548-AD6E-0184353D8B8F}" srcOrd="1" destOrd="0" presId="urn:microsoft.com/office/officeart/2008/layout/VerticalAccentList"/>
    <dgm:cxn modelId="{0459483C-B5FE-4046-A1F7-6470FBB99342}" type="presParOf" srcId="{6D953834-434D-6A4A-A6E7-6BBD373A87F3}" destId="{E766DD36-2DD4-9042-A2CA-24E19313D110}" srcOrd="2" destOrd="0" presId="urn:microsoft.com/office/officeart/2008/layout/VerticalAccentList"/>
    <dgm:cxn modelId="{2CCC0D81-D3B8-AB42-B2EC-B1A482791BE9}" type="presParOf" srcId="{6D953834-434D-6A4A-A6E7-6BBD373A87F3}" destId="{3008C1CE-86E5-1144-8DF0-4027A3597F92}" srcOrd="3" destOrd="0" presId="urn:microsoft.com/office/officeart/2008/layout/VerticalAccentList"/>
    <dgm:cxn modelId="{E53E60ED-F793-1F4D-9E5A-621F19DF962A}" type="presParOf" srcId="{6D953834-434D-6A4A-A6E7-6BBD373A87F3}" destId="{4D7D03F3-4449-8143-84F5-95B27465018C}" srcOrd="4" destOrd="0" presId="urn:microsoft.com/office/officeart/2008/layout/VerticalAccentList"/>
    <dgm:cxn modelId="{ACEA886D-FCBA-6743-AD6F-5B852EAE20E9}" type="presParOf" srcId="{6D953834-434D-6A4A-A6E7-6BBD373A87F3}" destId="{C652DFF9-1017-3E44-A109-D7A91DFF3496}" srcOrd="5" destOrd="0" presId="urn:microsoft.com/office/officeart/2008/layout/VerticalAccentList"/>
    <dgm:cxn modelId="{7833C162-4D2A-9149-AFC3-30B216354DB8}" type="presParOf" srcId="{6D953834-434D-6A4A-A6E7-6BBD373A87F3}" destId="{C48E0DEB-4289-E544-9E5A-E6D7FF2086F3}" srcOrd="6" destOrd="0" presId="urn:microsoft.com/office/officeart/2008/layout/VerticalAccentList"/>
    <dgm:cxn modelId="{26BB9AEB-D64C-B44A-97BD-0BB5829427F6}" type="presParOf" srcId="{6D953834-434D-6A4A-A6E7-6BBD373A87F3}" destId="{D36F4C4F-7A0B-1C4B-9CA0-45B357251B7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8734-852E-EC4A-B93A-37C823625205}">
      <dsp:nvSpPr>
        <dsp:cNvPr id="0" name=""/>
        <dsp:cNvSpPr/>
      </dsp:nvSpPr>
      <dsp:spPr>
        <a:xfrm>
          <a:off x="743700" y="2520280"/>
          <a:ext cx="486529" cy="1518492"/>
        </a:xfrm>
        <a:custGeom>
          <a:avLst/>
          <a:gdLst/>
          <a:ahLst/>
          <a:cxnLst/>
          <a:rect l="0" t="0" r="0" b="0"/>
          <a:pathLst>
            <a:path>
              <a:moveTo>
                <a:pt x="0" y="0"/>
              </a:moveTo>
              <a:lnTo>
                <a:pt x="243264" y="0"/>
              </a:lnTo>
              <a:lnTo>
                <a:pt x="243264" y="1518492"/>
              </a:lnTo>
              <a:lnTo>
                <a:pt x="486529" y="151849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7102" y="3239662"/>
        <a:ext cx="79726" cy="79726"/>
      </dsp:txXfrm>
    </dsp:sp>
    <dsp:sp modelId="{C1776ABC-2F6C-4F0C-8C7A-66CEBE34D50B}">
      <dsp:nvSpPr>
        <dsp:cNvPr id="0" name=""/>
        <dsp:cNvSpPr/>
      </dsp:nvSpPr>
      <dsp:spPr>
        <a:xfrm>
          <a:off x="743700" y="2457928"/>
          <a:ext cx="486529" cy="91440"/>
        </a:xfrm>
        <a:custGeom>
          <a:avLst/>
          <a:gdLst/>
          <a:ahLst/>
          <a:cxnLst/>
          <a:rect l="0" t="0" r="0" b="0"/>
          <a:pathLst>
            <a:path>
              <a:moveTo>
                <a:pt x="0" y="62351"/>
              </a:moveTo>
              <a:lnTo>
                <a:pt x="243264" y="62351"/>
              </a:lnTo>
              <a:lnTo>
                <a:pt x="243264" y="45720"/>
              </a:lnTo>
              <a:lnTo>
                <a:pt x="486529"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74795" y="2491477"/>
        <a:ext cx="24340" cy="24340"/>
      </dsp:txXfrm>
    </dsp:sp>
    <dsp:sp modelId="{15E1BFB5-8B65-44FA-8787-964808F01857}">
      <dsp:nvSpPr>
        <dsp:cNvPr id="0" name=""/>
        <dsp:cNvSpPr/>
      </dsp:nvSpPr>
      <dsp:spPr>
        <a:xfrm>
          <a:off x="743700" y="985156"/>
          <a:ext cx="486529" cy="1535123"/>
        </a:xfrm>
        <a:custGeom>
          <a:avLst/>
          <a:gdLst/>
          <a:ahLst/>
          <a:cxnLst/>
          <a:rect l="0" t="0" r="0" b="0"/>
          <a:pathLst>
            <a:path>
              <a:moveTo>
                <a:pt x="0" y="1535123"/>
              </a:moveTo>
              <a:lnTo>
                <a:pt x="243264" y="1535123"/>
              </a:lnTo>
              <a:lnTo>
                <a:pt x="243264" y="0"/>
              </a:lnTo>
              <a:lnTo>
                <a:pt x="486529"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6706" y="1712458"/>
        <a:ext cx="80518" cy="80518"/>
      </dsp:txXfrm>
    </dsp:sp>
    <dsp:sp modelId="{C5F1BB9F-55AD-4292-82C6-2692636DDE2E}">
      <dsp:nvSpPr>
        <dsp:cNvPr id="0" name=""/>
        <dsp:cNvSpPr/>
      </dsp:nvSpPr>
      <dsp:spPr>
        <a:xfrm rot="16200000">
          <a:off x="-1578870" y="2149449"/>
          <a:ext cx="3903480" cy="741661"/>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Main areas of inquiry learning</a:t>
          </a:r>
          <a:endParaRPr lang="en-US" sz="2500" b="1" kern="1200" dirty="0"/>
        </a:p>
      </dsp:txBody>
      <dsp:txXfrm>
        <a:off x="-1578870" y="2149449"/>
        <a:ext cx="3903480" cy="741661"/>
      </dsp:txXfrm>
    </dsp:sp>
    <dsp:sp modelId="{ABF72282-A5E9-4F1B-AB8C-78B28149B862}">
      <dsp:nvSpPr>
        <dsp:cNvPr id="0" name=""/>
        <dsp:cNvSpPr/>
      </dsp:nvSpPr>
      <dsp:spPr>
        <a:xfrm>
          <a:off x="1230230" y="288031"/>
          <a:ext cx="2432649" cy="139424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Question area</a:t>
          </a:r>
          <a:endParaRPr lang="en-US" sz="2200" b="1" kern="1200" dirty="0">
            <a:latin typeface="Times New Roman" panose="02020603050405020304" pitchFamily="18" charset="0"/>
            <a:cs typeface="Times New Roman" panose="02020603050405020304" pitchFamily="18" charset="0"/>
          </a:endParaRPr>
        </a:p>
      </dsp:txBody>
      <dsp:txXfrm>
        <a:off x="1230230" y="288031"/>
        <a:ext cx="2432649" cy="1394249"/>
      </dsp:txXfrm>
    </dsp:sp>
    <dsp:sp modelId="{CB1FB6EF-1238-471D-9C45-160EE3B5E88F}">
      <dsp:nvSpPr>
        <dsp:cNvPr id="0" name=""/>
        <dsp:cNvSpPr/>
      </dsp:nvSpPr>
      <dsp:spPr>
        <a:xfrm>
          <a:off x="1230230" y="1867695"/>
          <a:ext cx="2432649" cy="127190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a:cs typeface="Times New Roman"/>
            </a:rPr>
            <a:t>Procedures area</a:t>
          </a:r>
          <a:endParaRPr lang="en-US" sz="2400" b="1" kern="1200" dirty="0">
            <a:latin typeface="Times New Roman"/>
            <a:cs typeface="Times New Roman"/>
          </a:endParaRPr>
        </a:p>
      </dsp:txBody>
      <dsp:txXfrm>
        <a:off x="1230230" y="1867695"/>
        <a:ext cx="2432649" cy="1271904"/>
      </dsp:txXfrm>
    </dsp:sp>
    <dsp:sp modelId="{E669E559-BE1D-124A-A2FE-EF8C1B5EF0B5}">
      <dsp:nvSpPr>
        <dsp:cNvPr id="0" name=""/>
        <dsp:cNvSpPr/>
      </dsp:nvSpPr>
      <dsp:spPr>
        <a:xfrm>
          <a:off x="1230230" y="3325015"/>
          <a:ext cx="2432649" cy="1427512"/>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a:cs typeface="Times New Roman"/>
            </a:rPr>
            <a:t>Results area</a:t>
          </a:r>
          <a:endParaRPr lang="en-US" sz="2400" b="1" kern="1200" dirty="0">
            <a:latin typeface="Times New Roman"/>
            <a:cs typeface="Times New Roman"/>
          </a:endParaRPr>
        </a:p>
      </dsp:txBody>
      <dsp:txXfrm>
        <a:off x="1230230" y="3325015"/>
        <a:ext cx="2432649" cy="1427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55047-2A6C-9F49-9210-F7E0763AE458}">
      <dsp:nvSpPr>
        <dsp:cNvPr id="0" name=""/>
        <dsp:cNvSpPr/>
      </dsp:nvSpPr>
      <dsp:spPr>
        <a:xfrm>
          <a:off x="251517" y="0"/>
          <a:ext cx="8640965" cy="2334606"/>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8ADB60E-ED4E-4D4B-9C95-0B18F50EFF4D}">
      <dsp:nvSpPr>
        <dsp:cNvPr id="0" name=""/>
        <dsp:cNvSpPr/>
      </dsp:nvSpPr>
      <dsp:spPr>
        <a:xfrm>
          <a:off x="2678" y="700381"/>
          <a:ext cx="1612701" cy="933842"/>
        </a:xfrm>
        <a:prstGeom prst="roundRect">
          <a:avLst/>
        </a:prstGeom>
        <a:solidFill>
          <a:schemeClr val="accent1">
            <a:hueOff val="0"/>
            <a:satOff val="0"/>
            <a:lumOff val="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a:cs typeface="Times New Roman"/>
            </a:rPr>
            <a:t>Engagement</a:t>
          </a:r>
          <a:endParaRPr lang="en-US" sz="2000" kern="1200" dirty="0">
            <a:solidFill>
              <a:schemeClr val="tx1"/>
            </a:solidFill>
            <a:latin typeface="Times New Roman"/>
            <a:cs typeface="Times New Roman"/>
          </a:endParaRPr>
        </a:p>
      </dsp:txBody>
      <dsp:txXfrm>
        <a:off x="48264" y="745967"/>
        <a:ext cx="1521529" cy="842670"/>
      </dsp:txXfrm>
    </dsp:sp>
    <dsp:sp modelId="{855C4BB1-A37D-AD4C-B7C3-1B6050A6DC8D}">
      <dsp:nvSpPr>
        <dsp:cNvPr id="0" name=""/>
        <dsp:cNvSpPr/>
      </dsp:nvSpPr>
      <dsp:spPr>
        <a:xfrm>
          <a:off x="1884164" y="700381"/>
          <a:ext cx="1612701" cy="933842"/>
        </a:xfrm>
        <a:prstGeom prst="roundRect">
          <a:avLst/>
        </a:prstGeom>
        <a:solidFill>
          <a:schemeClr val="accent1">
            <a:hueOff val="0"/>
            <a:satOff val="0"/>
            <a:lumOff val="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a:cs typeface="Times New Roman"/>
            </a:rPr>
            <a:t>Exploration</a:t>
          </a:r>
          <a:endParaRPr lang="en-US" sz="2000" kern="1200" dirty="0">
            <a:solidFill>
              <a:schemeClr val="tx1"/>
            </a:solidFill>
            <a:latin typeface="Times New Roman"/>
            <a:cs typeface="Times New Roman"/>
          </a:endParaRPr>
        </a:p>
      </dsp:txBody>
      <dsp:txXfrm>
        <a:off x="1929750" y="745967"/>
        <a:ext cx="1521529" cy="842670"/>
      </dsp:txXfrm>
    </dsp:sp>
    <dsp:sp modelId="{F95DBBD9-FCF1-3349-AAB8-8E182A04B9F9}">
      <dsp:nvSpPr>
        <dsp:cNvPr id="0" name=""/>
        <dsp:cNvSpPr/>
      </dsp:nvSpPr>
      <dsp:spPr>
        <a:xfrm>
          <a:off x="3765649" y="700381"/>
          <a:ext cx="1612701" cy="933842"/>
        </a:xfrm>
        <a:prstGeom prst="roundRect">
          <a:avLst/>
        </a:prstGeom>
        <a:solidFill>
          <a:schemeClr val="accent1">
            <a:hueOff val="0"/>
            <a:satOff val="0"/>
            <a:lumOff val="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a:cs typeface="Times New Roman"/>
            </a:rPr>
            <a:t>Explanation</a:t>
          </a:r>
          <a:endParaRPr lang="en-US" sz="2000" kern="1200" dirty="0">
            <a:solidFill>
              <a:schemeClr val="tx1"/>
            </a:solidFill>
            <a:latin typeface="Times New Roman"/>
            <a:cs typeface="Times New Roman"/>
          </a:endParaRPr>
        </a:p>
      </dsp:txBody>
      <dsp:txXfrm>
        <a:off x="3811235" y="745967"/>
        <a:ext cx="1521529" cy="842670"/>
      </dsp:txXfrm>
    </dsp:sp>
    <dsp:sp modelId="{213BF713-4E62-8E47-BCC4-621CBB33FFD5}">
      <dsp:nvSpPr>
        <dsp:cNvPr id="0" name=""/>
        <dsp:cNvSpPr/>
      </dsp:nvSpPr>
      <dsp:spPr>
        <a:xfrm>
          <a:off x="5647134" y="700381"/>
          <a:ext cx="1612701" cy="933842"/>
        </a:xfrm>
        <a:prstGeom prst="roundRect">
          <a:avLst/>
        </a:prstGeom>
        <a:solidFill>
          <a:schemeClr val="accent1">
            <a:hueOff val="0"/>
            <a:satOff val="0"/>
            <a:lumOff val="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a:cs typeface="Times New Roman"/>
            </a:rPr>
            <a:t>Extension</a:t>
          </a:r>
          <a:endParaRPr lang="en-US" sz="2000" kern="1200" dirty="0">
            <a:solidFill>
              <a:schemeClr val="tx1"/>
            </a:solidFill>
            <a:latin typeface="Times New Roman"/>
            <a:cs typeface="Times New Roman"/>
          </a:endParaRPr>
        </a:p>
      </dsp:txBody>
      <dsp:txXfrm>
        <a:off x="5692720" y="745967"/>
        <a:ext cx="1521529" cy="842670"/>
      </dsp:txXfrm>
    </dsp:sp>
    <dsp:sp modelId="{4BFC2B5F-8F7A-4D4A-8C41-FE020C81869F}">
      <dsp:nvSpPr>
        <dsp:cNvPr id="0" name=""/>
        <dsp:cNvSpPr/>
      </dsp:nvSpPr>
      <dsp:spPr>
        <a:xfrm>
          <a:off x="7528619" y="700381"/>
          <a:ext cx="1612701" cy="933842"/>
        </a:xfrm>
        <a:prstGeom prst="roundRect">
          <a:avLst/>
        </a:prstGeom>
        <a:solidFill>
          <a:schemeClr val="accent1">
            <a:hueOff val="0"/>
            <a:satOff val="0"/>
            <a:lumOff val="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a:cs typeface="Times New Roman"/>
            </a:rPr>
            <a:t>Evaluation</a:t>
          </a:r>
          <a:endParaRPr lang="en-US" sz="2000" kern="1200" dirty="0">
            <a:solidFill>
              <a:schemeClr val="tx1"/>
            </a:solidFill>
            <a:latin typeface="Times New Roman"/>
            <a:cs typeface="Times New Roman"/>
          </a:endParaRPr>
        </a:p>
      </dsp:txBody>
      <dsp:txXfrm>
        <a:off x="7574205" y="745967"/>
        <a:ext cx="1521529" cy="842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55047-2A6C-9F49-9210-F7E0763AE458}">
      <dsp:nvSpPr>
        <dsp:cNvPr id="0" name=""/>
        <dsp:cNvSpPr/>
      </dsp:nvSpPr>
      <dsp:spPr>
        <a:xfrm>
          <a:off x="323023" y="0"/>
          <a:ext cx="8497953" cy="2282135"/>
        </a:xfrm>
        <a:prstGeom prst="rightArrow">
          <a:avLst/>
        </a:prstGeom>
        <a:solidFill>
          <a:schemeClr val="accent3">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8ADB60E-ED4E-4D4B-9C95-0B18F50EFF4D}">
      <dsp:nvSpPr>
        <dsp:cNvPr id="0" name=""/>
        <dsp:cNvSpPr/>
      </dsp:nvSpPr>
      <dsp:spPr>
        <a:xfrm>
          <a:off x="2678" y="684640"/>
          <a:ext cx="1612701" cy="912854"/>
        </a:xfrm>
        <a:prstGeom prst="roundRect">
          <a:avLst/>
        </a:prstGeom>
        <a:solidFill>
          <a:schemeClr val="accent3">
            <a:shade val="50000"/>
            <a:hueOff val="0"/>
            <a:satOff val="0"/>
            <a:lumOff val="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FF"/>
              </a:solidFill>
            </a:rPr>
            <a:t>Problem Solving</a:t>
          </a:r>
          <a:endParaRPr lang="en-US" sz="2000" kern="1200" dirty="0">
            <a:solidFill>
              <a:srgbClr val="0000FF"/>
            </a:solidFill>
            <a:latin typeface="Times New Roman"/>
            <a:cs typeface="Times New Roman"/>
          </a:endParaRPr>
        </a:p>
      </dsp:txBody>
      <dsp:txXfrm>
        <a:off x="47240" y="729202"/>
        <a:ext cx="1523577" cy="823730"/>
      </dsp:txXfrm>
    </dsp:sp>
    <dsp:sp modelId="{855C4BB1-A37D-AD4C-B7C3-1B6050A6DC8D}">
      <dsp:nvSpPr>
        <dsp:cNvPr id="0" name=""/>
        <dsp:cNvSpPr/>
      </dsp:nvSpPr>
      <dsp:spPr>
        <a:xfrm>
          <a:off x="1884164" y="684640"/>
          <a:ext cx="1612701" cy="912854"/>
        </a:xfrm>
        <a:prstGeom prst="roundRect">
          <a:avLst/>
        </a:prstGeom>
        <a:solidFill>
          <a:schemeClr val="accent3">
            <a:shade val="50000"/>
            <a:hueOff val="79746"/>
            <a:satOff val="-2287"/>
            <a:lumOff val="1651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FF"/>
              </a:solidFill>
            </a:rPr>
            <a:t>Reasoning and Prof</a:t>
          </a:r>
          <a:endParaRPr lang="en-US" sz="2000" kern="1200" dirty="0">
            <a:solidFill>
              <a:srgbClr val="0000FF"/>
            </a:solidFill>
            <a:latin typeface="Times New Roman"/>
            <a:cs typeface="Times New Roman"/>
          </a:endParaRPr>
        </a:p>
      </dsp:txBody>
      <dsp:txXfrm>
        <a:off x="1928726" y="729202"/>
        <a:ext cx="1523577" cy="823730"/>
      </dsp:txXfrm>
    </dsp:sp>
    <dsp:sp modelId="{F95DBBD9-FCF1-3349-AAB8-8E182A04B9F9}">
      <dsp:nvSpPr>
        <dsp:cNvPr id="0" name=""/>
        <dsp:cNvSpPr/>
      </dsp:nvSpPr>
      <dsp:spPr>
        <a:xfrm>
          <a:off x="3765649" y="684640"/>
          <a:ext cx="1612701" cy="912854"/>
        </a:xfrm>
        <a:prstGeom prst="roundRect">
          <a:avLst/>
        </a:prstGeom>
        <a:solidFill>
          <a:schemeClr val="accent3">
            <a:shade val="50000"/>
            <a:hueOff val="159492"/>
            <a:satOff val="-4574"/>
            <a:lumOff val="3302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FF"/>
              </a:solidFill>
            </a:rPr>
            <a:t>Communication</a:t>
          </a:r>
          <a:endParaRPr lang="en-US" sz="2000" kern="1200" dirty="0">
            <a:solidFill>
              <a:srgbClr val="0000FF"/>
            </a:solidFill>
            <a:latin typeface="Times New Roman"/>
            <a:cs typeface="Times New Roman"/>
          </a:endParaRPr>
        </a:p>
      </dsp:txBody>
      <dsp:txXfrm>
        <a:off x="3810211" y="729202"/>
        <a:ext cx="1523577" cy="823730"/>
      </dsp:txXfrm>
    </dsp:sp>
    <dsp:sp modelId="{213BF713-4E62-8E47-BCC4-621CBB33FFD5}">
      <dsp:nvSpPr>
        <dsp:cNvPr id="0" name=""/>
        <dsp:cNvSpPr/>
      </dsp:nvSpPr>
      <dsp:spPr>
        <a:xfrm>
          <a:off x="5647134" y="684640"/>
          <a:ext cx="1612701" cy="912854"/>
        </a:xfrm>
        <a:prstGeom prst="roundRect">
          <a:avLst/>
        </a:prstGeom>
        <a:solidFill>
          <a:schemeClr val="accent3">
            <a:shade val="50000"/>
            <a:hueOff val="159492"/>
            <a:satOff val="-4574"/>
            <a:lumOff val="3302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FF"/>
              </a:solidFill>
            </a:rPr>
            <a:t>Connection</a:t>
          </a:r>
          <a:endParaRPr lang="en-US" sz="2000" kern="1200" dirty="0">
            <a:solidFill>
              <a:srgbClr val="0000FF"/>
            </a:solidFill>
            <a:latin typeface="Times New Roman"/>
            <a:cs typeface="Times New Roman"/>
          </a:endParaRPr>
        </a:p>
      </dsp:txBody>
      <dsp:txXfrm>
        <a:off x="5691696" y="729202"/>
        <a:ext cx="1523577" cy="823730"/>
      </dsp:txXfrm>
    </dsp:sp>
    <dsp:sp modelId="{4BFC2B5F-8F7A-4D4A-8C41-FE020C81869F}">
      <dsp:nvSpPr>
        <dsp:cNvPr id="0" name=""/>
        <dsp:cNvSpPr/>
      </dsp:nvSpPr>
      <dsp:spPr>
        <a:xfrm>
          <a:off x="7528619" y="684640"/>
          <a:ext cx="1612701" cy="912854"/>
        </a:xfrm>
        <a:prstGeom prst="roundRect">
          <a:avLst/>
        </a:prstGeom>
        <a:solidFill>
          <a:schemeClr val="accent3">
            <a:shade val="50000"/>
            <a:hueOff val="79746"/>
            <a:satOff val="-2287"/>
            <a:lumOff val="1651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FF"/>
              </a:solidFill>
            </a:rPr>
            <a:t>Representation</a:t>
          </a:r>
          <a:endParaRPr lang="en-US" sz="2000" kern="1200" dirty="0">
            <a:solidFill>
              <a:srgbClr val="0000FF"/>
            </a:solidFill>
            <a:latin typeface="Times New Roman"/>
            <a:cs typeface="Times New Roman"/>
          </a:endParaRPr>
        </a:p>
      </dsp:txBody>
      <dsp:txXfrm>
        <a:off x="7573181" y="729202"/>
        <a:ext cx="1523577" cy="823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A0B61-3CFA-0442-868A-02DD2E78E950}">
      <dsp:nvSpPr>
        <dsp:cNvPr id="0" name=""/>
        <dsp:cNvSpPr/>
      </dsp:nvSpPr>
      <dsp:spPr>
        <a:xfrm>
          <a:off x="2504757" y="1497688"/>
          <a:ext cx="2228911" cy="1068622"/>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altLang="en-US" sz="1800" kern="1200" dirty="0" smtClean="0">
              <a:solidFill>
                <a:srgbClr val="000000"/>
              </a:solidFill>
            </a:rPr>
            <a:t>Inquiry obstacles</a:t>
          </a:r>
          <a:endParaRPr lang="en-US" sz="1800" kern="1200" dirty="0">
            <a:solidFill>
              <a:srgbClr val="000000"/>
            </a:solidFill>
          </a:endParaRPr>
        </a:p>
      </dsp:txBody>
      <dsp:txXfrm>
        <a:off x="2831173" y="1654184"/>
        <a:ext cx="1576079" cy="755630"/>
      </dsp:txXfrm>
    </dsp:sp>
    <dsp:sp modelId="{4490604F-8F9F-FE4F-BA42-A7A41EC4F201}">
      <dsp:nvSpPr>
        <dsp:cNvPr id="0" name=""/>
        <dsp:cNvSpPr/>
      </dsp:nvSpPr>
      <dsp:spPr>
        <a:xfrm rot="16200000">
          <a:off x="3506075" y="1108960"/>
          <a:ext cx="226274" cy="36333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540016" y="1215567"/>
        <a:ext cx="158392" cy="217999"/>
      </dsp:txXfrm>
    </dsp:sp>
    <dsp:sp modelId="{C8BA0344-1922-AA45-8A97-115FDEFE1157}">
      <dsp:nvSpPr>
        <dsp:cNvPr id="0" name=""/>
        <dsp:cNvSpPr/>
      </dsp:nvSpPr>
      <dsp:spPr>
        <a:xfrm>
          <a:off x="2527075" y="2132"/>
          <a:ext cx="2184275" cy="1068622"/>
        </a:xfrm>
        <a:prstGeom prst="ellipse">
          <a:avLst/>
        </a:prstGeom>
        <a:solidFill>
          <a:schemeClr val="accent4">
            <a:hueOff val="0"/>
            <a:satOff val="0"/>
            <a:lumOff val="0"/>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1. Time management</a:t>
          </a:r>
          <a:endParaRPr lang="en-US" sz="1800" kern="1200" dirty="0">
            <a:solidFill>
              <a:srgbClr val="000000"/>
            </a:solidFill>
          </a:endParaRPr>
        </a:p>
      </dsp:txBody>
      <dsp:txXfrm>
        <a:off x="2846955" y="158628"/>
        <a:ext cx="1544515" cy="755630"/>
      </dsp:txXfrm>
    </dsp:sp>
    <dsp:sp modelId="{491D7B67-EB25-4A4C-A15F-9FE3BA4C7465}">
      <dsp:nvSpPr>
        <dsp:cNvPr id="0" name=""/>
        <dsp:cNvSpPr/>
      </dsp:nvSpPr>
      <dsp:spPr>
        <a:xfrm rot="20318112">
          <a:off x="4555346" y="1443791"/>
          <a:ext cx="206240" cy="363331"/>
        </a:xfrm>
        <a:prstGeom prst="rightArrow">
          <a:avLst>
            <a:gd name="adj1" fmla="val 60000"/>
            <a:gd name="adj2" fmla="val 50000"/>
          </a:avLst>
        </a:prstGeom>
        <a:solidFill>
          <a:schemeClr val="accent4">
            <a:hueOff val="202863"/>
            <a:satOff val="-1146"/>
            <a:lumOff val="-19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57472" y="1527727"/>
        <a:ext cx="144368" cy="217999"/>
      </dsp:txXfrm>
    </dsp:sp>
    <dsp:sp modelId="{353F1678-127A-7849-AD8C-6F088371876D}">
      <dsp:nvSpPr>
        <dsp:cNvPr id="0" name=""/>
        <dsp:cNvSpPr/>
      </dsp:nvSpPr>
      <dsp:spPr>
        <a:xfrm>
          <a:off x="4702294" y="727298"/>
          <a:ext cx="1772566" cy="1068622"/>
        </a:xfrm>
        <a:prstGeom prst="ellipse">
          <a:avLst/>
        </a:prstGeom>
        <a:solidFill>
          <a:schemeClr val="accent4">
            <a:hueOff val="202863"/>
            <a:satOff val="-1146"/>
            <a:lumOff val="-1961"/>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2. Lack of materials</a:t>
          </a:r>
          <a:endParaRPr lang="en-US" sz="1800" kern="1200" dirty="0">
            <a:solidFill>
              <a:srgbClr val="000000"/>
            </a:solidFill>
          </a:endParaRPr>
        </a:p>
      </dsp:txBody>
      <dsp:txXfrm>
        <a:off x="4961880" y="883794"/>
        <a:ext cx="1253394" cy="755630"/>
      </dsp:txXfrm>
    </dsp:sp>
    <dsp:sp modelId="{7A782820-BEA7-D149-B9D4-D0F9EB494CEE}">
      <dsp:nvSpPr>
        <dsp:cNvPr id="0" name=""/>
        <dsp:cNvSpPr/>
      </dsp:nvSpPr>
      <dsp:spPr>
        <a:xfrm rot="1429830">
          <a:off x="4519914" y="2301269"/>
          <a:ext cx="240465" cy="363331"/>
        </a:xfrm>
        <a:prstGeom prst="rightArrow">
          <a:avLst>
            <a:gd name="adj1" fmla="val 60000"/>
            <a:gd name="adj2" fmla="val 50000"/>
          </a:avLst>
        </a:prstGeom>
        <a:solidFill>
          <a:schemeClr val="accent4">
            <a:hueOff val="405725"/>
            <a:satOff val="-2291"/>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22989" y="2359362"/>
        <a:ext cx="168326" cy="217999"/>
      </dsp:txXfrm>
    </dsp:sp>
    <dsp:sp modelId="{4DC2652F-2F41-1743-840C-D4D627D91B2E}">
      <dsp:nvSpPr>
        <dsp:cNvPr id="0" name=""/>
        <dsp:cNvSpPr/>
      </dsp:nvSpPr>
      <dsp:spPr>
        <a:xfrm>
          <a:off x="4624710" y="2383432"/>
          <a:ext cx="1999723" cy="1068622"/>
        </a:xfrm>
        <a:prstGeom prst="ellipse">
          <a:avLst/>
        </a:prstGeom>
        <a:solidFill>
          <a:schemeClr val="accent4">
            <a:hueOff val="405725"/>
            <a:satOff val="-2291"/>
            <a:lumOff val="-3922"/>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3. Traditional textbooks</a:t>
          </a:r>
          <a:endParaRPr lang="en-US" sz="1800" kern="1200" dirty="0">
            <a:solidFill>
              <a:srgbClr val="000000"/>
            </a:solidFill>
          </a:endParaRPr>
        </a:p>
      </dsp:txBody>
      <dsp:txXfrm>
        <a:off x="4917563" y="2539928"/>
        <a:ext cx="1414017" cy="755630"/>
      </dsp:txXfrm>
    </dsp:sp>
    <dsp:sp modelId="{C876BB32-0295-F14C-8B1E-57962C0E1863}">
      <dsp:nvSpPr>
        <dsp:cNvPr id="0" name=""/>
        <dsp:cNvSpPr/>
      </dsp:nvSpPr>
      <dsp:spPr>
        <a:xfrm rot="5400000">
          <a:off x="3506075" y="2591708"/>
          <a:ext cx="226274" cy="363331"/>
        </a:xfrm>
        <a:prstGeom prst="rightArrow">
          <a:avLst>
            <a:gd name="adj1" fmla="val 60000"/>
            <a:gd name="adj2" fmla="val 50000"/>
          </a:avLst>
        </a:prstGeom>
        <a:solidFill>
          <a:schemeClr val="accent4">
            <a:hueOff val="608588"/>
            <a:satOff val="-3437"/>
            <a:lumOff val="-588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540016" y="2630433"/>
        <a:ext cx="158392" cy="217999"/>
      </dsp:txXfrm>
    </dsp:sp>
    <dsp:sp modelId="{31E4EAF4-9597-8D43-BFE7-A2D981FADD90}">
      <dsp:nvSpPr>
        <dsp:cNvPr id="0" name=""/>
        <dsp:cNvSpPr/>
      </dsp:nvSpPr>
      <dsp:spPr>
        <a:xfrm>
          <a:off x="2717445" y="2993244"/>
          <a:ext cx="1803535" cy="1068622"/>
        </a:xfrm>
        <a:prstGeom prst="ellipse">
          <a:avLst/>
        </a:prstGeom>
        <a:solidFill>
          <a:schemeClr val="accent4">
            <a:hueOff val="608588"/>
            <a:satOff val="-3437"/>
            <a:lumOff val="-5882"/>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4. Class size</a:t>
          </a:r>
          <a:endParaRPr lang="en-US" sz="1800" kern="1200" dirty="0">
            <a:solidFill>
              <a:srgbClr val="000000"/>
            </a:solidFill>
          </a:endParaRPr>
        </a:p>
      </dsp:txBody>
      <dsp:txXfrm>
        <a:off x="2981567" y="3149740"/>
        <a:ext cx="1275291" cy="755630"/>
      </dsp:txXfrm>
    </dsp:sp>
    <dsp:sp modelId="{4A262034-DC49-2843-B1BD-174826A8556F}">
      <dsp:nvSpPr>
        <dsp:cNvPr id="0" name=""/>
        <dsp:cNvSpPr/>
      </dsp:nvSpPr>
      <dsp:spPr>
        <a:xfrm rot="9057762">
          <a:off x="2591445" y="2356994"/>
          <a:ext cx="230259" cy="363331"/>
        </a:xfrm>
        <a:prstGeom prst="rightArrow">
          <a:avLst>
            <a:gd name="adj1" fmla="val 60000"/>
            <a:gd name="adj2" fmla="val 50000"/>
          </a:avLst>
        </a:prstGeom>
        <a:solidFill>
          <a:schemeClr val="accent4">
            <a:hueOff val="811451"/>
            <a:satOff val="-4582"/>
            <a:lumOff val="-7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56182" y="2412895"/>
        <a:ext cx="161181" cy="217999"/>
      </dsp:txXfrm>
    </dsp:sp>
    <dsp:sp modelId="{9AB418F5-5E92-4846-81CE-CAFDC278F8A6}">
      <dsp:nvSpPr>
        <dsp:cNvPr id="0" name=""/>
        <dsp:cNvSpPr/>
      </dsp:nvSpPr>
      <dsp:spPr>
        <a:xfrm>
          <a:off x="956583" y="2419344"/>
          <a:ext cx="1745210" cy="1212811"/>
        </a:xfrm>
        <a:prstGeom prst="ellipse">
          <a:avLst/>
        </a:prstGeom>
        <a:solidFill>
          <a:schemeClr val="accent4">
            <a:hueOff val="811451"/>
            <a:satOff val="-4582"/>
            <a:lumOff val="-7843"/>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5. teachers’ pedagogical knowledge</a:t>
          </a:r>
          <a:endParaRPr lang="en-US" sz="1800" kern="1200" dirty="0">
            <a:solidFill>
              <a:srgbClr val="000000"/>
            </a:solidFill>
          </a:endParaRPr>
        </a:p>
      </dsp:txBody>
      <dsp:txXfrm>
        <a:off x="1212163" y="2596956"/>
        <a:ext cx="1234050" cy="857587"/>
      </dsp:txXfrm>
    </dsp:sp>
    <dsp:sp modelId="{5A0EBA72-96C0-0447-BDFE-F4EB10DFFC2F}">
      <dsp:nvSpPr>
        <dsp:cNvPr id="0" name=""/>
        <dsp:cNvSpPr/>
      </dsp:nvSpPr>
      <dsp:spPr>
        <a:xfrm rot="12001752">
          <a:off x="2469815" y="1466480"/>
          <a:ext cx="192878" cy="363331"/>
        </a:xfrm>
        <a:prstGeom prst="rightArrow">
          <a:avLst>
            <a:gd name="adj1" fmla="val 60000"/>
            <a:gd name="adj2" fmla="val 50000"/>
          </a:avLst>
        </a:prstGeom>
        <a:solidFill>
          <a:schemeClr val="accent4">
            <a:hueOff val="1014314"/>
            <a:satOff val="-5728"/>
            <a:lumOff val="-9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525928" y="1549055"/>
        <a:ext cx="135015" cy="217999"/>
      </dsp:txXfrm>
    </dsp:sp>
    <dsp:sp modelId="{94241379-BFC2-C843-ABC3-A7EAB1684E18}">
      <dsp:nvSpPr>
        <dsp:cNvPr id="0" name=""/>
        <dsp:cNvSpPr/>
      </dsp:nvSpPr>
      <dsp:spPr>
        <a:xfrm>
          <a:off x="396048" y="727156"/>
          <a:ext cx="2218994" cy="1068622"/>
        </a:xfrm>
        <a:prstGeom prst="ellipse">
          <a:avLst/>
        </a:prstGeom>
        <a:solidFill>
          <a:schemeClr val="accent4">
            <a:hueOff val="1014314"/>
            <a:satOff val="-5728"/>
            <a:lumOff val="-9804"/>
            <a:alphaOff val="0"/>
          </a:schemeClr>
        </a:solidFill>
        <a:ln>
          <a:noFill/>
        </a:ln>
        <a:effectLst>
          <a:outerShdw blurRad="50800" dist="12700" dir="5400000" rotWithShape="0">
            <a:srgbClr val="000000">
              <a:alpha val="3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6. Accessibility of investigation techniques </a:t>
          </a:r>
          <a:endParaRPr lang="en-US" sz="1800" kern="1200" dirty="0">
            <a:solidFill>
              <a:srgbClr val="000000"/>
            </a:solidFill>
          </a:endParaRPr>
        </a:p>
      </dsp:txBody>
      <dsp:txXfrm>
        <a:off x="721012" y="883652"/>
        <a:ext cx="1569066" cy="755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87AB9-F94A-4546-A868-503A63D4DA10}">
      <dsp:nvSpPr>
        <dsp:cNvPr id="0" name=""/>
        <dsp:cNvSpPr/>
      </dsp:nvSpPr>
      <dsp:spPr>
        <a:xfrm>
          <a:off x="2070555" y="2019"/>
          <a:ext cx="6180100" cy="56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b="1" kern="1200" dirty="0" smtClean="0">
              <a:latin typeface="Times New Roman"/>
              <a:cs typeface="Times New Roman"/>
            </a:rPr>
            <a:t>Official permission </a:t>
          </a:r>
          <a:endParaRPr lang="en-US" sz="2800" b="1" kern="1200" dirty="0">
            <a:latin typeface="Times New Roman"/>
            <a:cs typeface="Times New Roman"/>
          </a:endParaRPr>
        </a:p>
      </dsp:txBody>
      <dsp:txXfrm>
        <a:off x="2070555" y="2019"/>
        <a:ext cx="6180100" cy="561827"/>
      </dsp:txXfrm>
    </dsp:sp>
    <dsp:sp modelId="{D347EAED-BA91-5845-8BFF-F8E51B86832E}">
      <dsp:nvSpPr>
        <dsp:cNvPr id="0" name=""/>
        <dsp:cNvSpPr/>
      </dsp:nvSpPr>
      <dsp:spPr>
        <a:xfrm>
          <a:off x="2070555" y="563847"/>
          <a:ext cx="1446143" cy="1144463"/>
        </a:xfrm>
        <a:prstGeom prst="chevron">
          <a:avLst>
            <a:gd name="adj" fmla="val 70610"/>
          </a:avLst>
        </a:prstGeom>
        <a:solidFill>
          <a:schemeClr val="accent3">
            <a:shade val="8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FC999C09-AC19-EF4D-A5AC-98E51E9EE47D}">
      <dsp:nvSpPr>
        <dsp:cNvPr id="0" name=""/>
        <dsp:cNvSpPr/>
      </dsp:nvSpPr>
      <dsp:spPr>
        <a:xfrm>
          <a:off x="2939203" y="563847"/>
          <a:ext cx="1446143" cy="1144463"/>
        </a:xfrm>
        <a:prstGeom prst="chevron">
          <a:avLst>
            <a:gd name="adj" fmla="val 70610"/>
          </a:avLst>
        </a:prstGeom>
        <a:solidFill>
          <a:schemeClr val="accent3">
            <a:shade val="80000"/>
            <a:hueOff val="8151"/>
            <a:satOff val="-161"/>
            <a:lumOff val="1234"/>
            <a:alphaOff val="0"/>
          </a:schemeClr>
        </a:solidFill>
        <a:ln w="9525" cap="flat" cmpd="sng" algn="ctr">
          <a:solidFill>
            <a:schemeClr val="accent3">
              <a:shade val="80000"/>
              <a:hueOff val="8151"/>
              <a:satOff val="-161"/>
              <a:lumOff val="1234"/>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30A668E1-8E02-8D46-A0B9-E391AE55D43D}">
      <dsp:nvSpPr>
        <dsp:cNvPr id="0" name=""/>
        <dsp:cNvSpPr/>
      </dsp:nvSpPr>
      <dsp:spPr>
        <a:xfrm>
          <a:off x="3808537" y="563847"/>
          <a:ext cx="1446143" cy="1144463"/>
        </a:xfrm>
        <a:prstGeom prst="chevron">
          <a:avLst>
            <a:gd name="adj" fmla="val 70610"/>
          </a:avLst>
        </a:prstGeom>
        <a:solidFill>
          <a:schemeClr val="accent3">
            <a:shade val="80000"/>
            <a:hueOff val="16301"/>
            <a:satOff val="-322"/>
            <a:lumOff val="2468"/>
            <a:alphaOff val="0"/>
          </a:schemeClr>
        </a:solidFill>
        <a:ln w="9525" cap="flat" cmpd="sng" algn="ctr">
          <a:solidFill>
            <a:schemeClr val="accent3">
              <a:shade val="80000"/>
              <a:hueOff val="16301"/>
              <a:satOff val="-322"/>
              <a:lumOff val="2468"/>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1AE8F61-1ED5-0740-9056-A5FF947E9B24}">
      <dsp:nvSpPr>
        <dsp:cNvPr id="0" name=""/>
        <dsp:cNvSpPr/>
      </dsp:nvSpPr>
      <dsp:spPr>
        <a:xfrm>
          <a:off x="4677184" y="563847"/>
          <a:ext cx="1446143" cy="1144463"/>
        </a:xfrm>
        <a:prstGeom prst="chevron">
          <a:avLst>
            <a:gd name="adj" fmla="val 70610"/>
          </a:avLst>
        </a:prstGeom>
        <a:solidFill>
          <a:schemeClr val="accent3">
            <a:shade val="80000"/>
            <a:hueOff val="24452"/>
            <a:satOff val="-484"/>
            <a:lumOff val="3703"/>
            <a:alphaOff val="0"/>
          </a:schemeClr>
        </a:solidFill>
        <a:ln w="9525" cap="flat" cmpd="sng" algn="ctr">
          <a:solidFill>
            <a:schemeClr val="accent3">
              <a:shade val="80000"/>
              <a:hueOff val="24452"/>
              <a:satOff val="-484"/>
              <a:lumOff val="3703"/>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127D37B9-F09F-114C-A3B6-736D27EE1848}">
      <dsp:nvSpPr>
        <dsp:cNvPr id="0" name=""/>
        <dsp:cNvSpPr/>
      </dsp:nvSpPr>
      <dsp:spPr>
        <a:xfrm>
          <a:off x="5546519" y="563847"/>
          <a:ext cx="1446143" cy="1144463"/>
        </a:xfrm>
        <a:prstGeom prst="chevron">
          <a:avLst>
            <a:gd name="adj" fmla="val 70610"/>
          </a:avLst>
        </a:prstGeom>
        <a:solidFill>
          <a:schemeClr val="accent3">
            <a:shade val="80000"/>
            <a:hueOff val="32602"/>
            <a:satOff val="-645"/>
            <a:lumOff val="4937"/>
            <a:alphaOff val="0"/>
          </a:schemeClr>
        </a:solidFill>
        <a:ln w="9525" cap="flat" cmpd="sng" algn="ctr">
          <a:solidFill>
            <a:schemeClr val="accent3">
              <a:shade val="80000"/>
              <a:hueOff val="32602"/>
              <a:satOff val="-645"/>
              <a:lumOff val="4937"/>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99688D2-3150-FF41-9ED6-41D5D481330D}">
      <dsp:nvSpPr>
        <dsp:cNvPr id="0" name=""/>
        <dsp:cNvSpPr/>
      </dsp:nvSpPr>
      <dsp:spPr>
        <a:xfrm>
          <a:off x="6415166" y="563847"/>
          <a:ext cx="1446143" cy="1144463"/>
        </a:xfrm>
        <a:prstGeom prst="chevron">
          <a:avLst>
            <a:gd name="adj" fmla="val 70610"/>
          </a:avLst>
        </a:prstGeom>
        <a:solidFill>
          <a:schemeClr val="accent3">
            <a:shade val="80000"/>
            <a:hueOff val="40753"/>
            <a:satOff val="-806"/>
            <a:lumOff val="6171"/>
            <a:alphaOff val="0"/>
          </a:schemeClr>
        </a:solidFill>
        <a:ln w="9525" cap="flat" cmpd="sng" algn="ctr">
          <a:solidFill>
            <a:schemeClr val="accent3">
              <a:shade val="80000"/>
              <a:hueOff val="40753"/>
              <a:satOff val="-806"/>
              <a:lumOff val="6171"/>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5B0D0FF-2526-DE42-B847-24AC6907688A}">
      <dsp:nvSpPr>
        <dsp:cNvPr id="0" name=""/>
        <dsp:cNvSpPr/>
      </dsp:nvSpPr>
      <dsp:spPr>
        <a:xfrm>
          <a:off x="7284500" y="563847"/>
          <a:ext cx="1446143" cy="1144463"/>
        </a:xfrm>
        <a:prstGeom prst="chevron">
          <a:avLst>
            <a:gd name="adj" fmla="val 70610"/>
          </a:avLst>
        </a:prstGeom>
        <a:solidFill>
          <a:schemeClr val="accent3">
            <a:shade val="80000"/>
            <a:hueOff val="48903"/>
            <a:satOff val="-967"/>
            <a:lumOff val="7405"/>
            <a:alphaOff val="0"/>
          </a:schemeClr>
        </a:solidFill>
        <a:ln w="9525" cap="flat" cmpd="sng" algn="ctr">
          <a:solidFill>
            <a:schemeClr val="accent3">
              <a:shade val="80000"/>
              <a:hueOff val="48903"/>
              <a:satOff val="-967"/>
              <a:lumOff val="7405"/>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7283268B-CF4C-4B43-A79D-22A579A42B79}">
      <dsp:nvSpPr>
        <dsp:cNvPr id="0" name=""/>
        <dsp:cNvSpPr/>
      </dsp:nvSpPr>
      <dsp:spPr>
        <a:xfrm>
          <a:off x="2070555" y="678293"/>
          <a:ext cx="6260441" cy="915570"/>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a:cs typeface="Times New Roman"/>
            </a:rPr>
            <a:t>executive statements (Observation approval) was signed by administration</a:t>
          </a:r>
          <a:endParaRPr lang="en-US" sz="2800" kern="1200" dirty="0">
            <a:latin typeface="Times New Roman"/>
            <a:cs typeface="Times New Roman"/>
          </a:endParaRPr>
        </a:p>
      </dsp:txBody>
      <dsp:txXfrm>
        <a:off x="2070555" y="678293"/>
        <a:ext cx="6260441" cy="915570"/>
      </dsp:txXfrm>
    </dsp:sp>
    <dsp:sp modelId="{2C2C57F6-EBE7-9443-8B55-D60818741D8E}">
      <dsp:nvSpPr>
        <dsp:cNvPr id="0" name=""/>
        <dsp:cNvSpPr/>
      </dsp:nvSpPr>
      <dsp:spPr>
        <a:xfrm>
          <a:off x="2070555" y="1775146"/>
          <a:ext cx="6180100" cy="56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b="1" kern="1200" dirty="0" smtClean="0">
              <a:latin typeface="Times New Roman"/>
              <a:cs typeface="Times New Roman"/>
            </a:rPr>
            <a:t>Informed consent form</a:t>
          </a:r>
          <a:endParaRPr lang="en-US" sz="2800" b="1" kern="1200" dirty="0">
            <a:latin typeface="Times New Roman"/>
            <a:cs typeface="Times New Roman"/>
          </a:endParaRPr>
        </a:p>
      </dsp:txBody>
      <dsp:txXfrm>
        <a:off x="2070555" y="1775146"/>
        <a:ext cx="6180100" cy="561827"/>
      </dsp:txXfrm>
    </dsp:sp>
    <dsp:sp modelId="{814F76AE-9289-3F4F-AB6B-96CB87C26EC8}">
      <dsp:nvSpPr>
        <dsp:cNvPr id="0" name=""/>
        <dsp:cNvSpPr/>
      </dsp:nvSpPr>
      <dsp:spPr>
        <a:xfrm>
          <a:off x="2070555" y="2336974"/>
          <a:ext cx="1446143" cy="1144463"/>
        </a:xfrm>
        <a:prstGeom prst="chevron">
          <a:avLst>
            <a:gd name="adj" fmla="val 70610"/>
          </a:avLst>
        </a:prstGeom>
        <a:solidFill>
          <a:schemeClr val="accent3">
            <a:shade val="80000"/>
            <a:hueOff val="57054"/>
            <a:satOff val="-1128"/>
            <a:lumOff val="8639"/>
            <a:alphaOff val="0"/>
          </a:schemeClr>
        </a:solidFill>
        <a:ln w="9525" cap="flat" cmpd="sng" algn="ctr">
          <a:solidFill>
            <a:schemeClr val="accent3">
              <a:shade val="80000"/>
              <a:hueOff val="57054"/>
              <a:satOff val="-1128"/>
              <a:lumOff val="8639"/>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49A9ECD-7B61-DB45-898C-65BB2E497799}">
      <dsp:nvSpPr>
        <dsp:cNvPr id="0" name=""/>
        <dsp:cNvSpPr/>
      </dsp:nvSpPr>
      <dsp:spPr>
        <a:xfrm>
          <a:off x="2939203" y="2336974"/>
          <a:ext cx="1446143" cy="1144463"/>
        </a:xfrm>
        <a:prstGeom prst="chevron">
          <a:avLst>
            <a:gd name="adj" fmla="val 70610"/>
          </a:avLst>
        </a:prstGeom>
        <a:solidFill>
          <a:schemeClr val="accent3">
            <a:shade val="80000"/>
            <a:hueOff val="65204"/>
            <a:satOff val="-1290"/>
            <a:lumOff val="9874"/>
            <a:alphaOff val="0"/>
          </a:schemeClr>
        </a:solidFill>
        <a:ln w="9525" cap="flat" cmpd="sng" algn="ctr">
          <a:solidFill>
            <a:schemeClr val="accent3">
              <a:shade val="80000"/>
              <a:hueOff val="65204"/>
              <a:satOff val="-1290"/>
              <a:lumOff val="9874"/>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9B9E1998-6F39-6049-8FF6-F3BFAB7521D5}">
      <dsp:nvSpPr>
        <dsp:cNvPr id="0" name=""/>
        <dsp:cNvSpPr/>
      </dsp:nvSpPr>
      <dsp:spPr>
        <a:xfrm>
          <a:off x="3808537" y="2336974"/>
          <a:ext cx="1446143" cy="1144463"/>
        </a:xfrm>
        <a:prstGeom prst="chevron">
          <a:avLst>
            <a:gd name="adj" fmla="val 70610"/>
          </a:avLst>
        </a:prstGeom>
        <a:solidFill>
          <a:schemeClr val="accent3">
            <a:shade val="80000"/>
            <a:hueOff val="73355"/>
            <a:satOff val="-1451"/>
            <a:lumOff val="11108"/>
            <a:alphaOff val="0"/>
          </a:schemeClr>
        </a:solidFill>
        <a:ln w="9525" cap="flat" cmpd="sng" algn="ctr">
          <a:solidFill>
            <a:schemeClr val="accent3">
              <a:shade val="80000"/>
              <a:hueOff val="73355"/>
              <a:satOff val="-1451"/>
              <a:lumOff val="11108"/>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CF8CE08E-1860-C045-84C2-6E797CECC9EE}">
      <dsp:nvSpPr>
        <dsp:cNvPr id="0" name=""/>
        <dsp:cNvSpPr/>
      </dsp:nvSpPr>
      <dsp:spPr>
        <a:xfrm>
          <a:off x="4677184" y="2336974"/>
          <a:ext cx="1446143" cy="1144463"/>
        </a:xfrm>
        <a:prstGeom prst="chevron">
          <a:avLst>
            <a:gd name="adj" fmla="val 70610"/>
          </a:avLst>
        </a:prstGeom>
        <a:solidFill>
          <a:schemeClr val="accent3">
            <a:shade val="80000"/>
            <a:hueOff val="81505"/>
            <a:satOff val="-1612"/>
            <a:lumOff val="12342"/>
            <a:alphaOff val="0"/>
          </a:schemeClr>
        </a:solidFill>
        <a:ln w="9525" cap="flat" cmpd="sng" algn="ctr">
          <a:solidFill>
            <a:schemeClr val="accent3">
              <a:shade val="80000"/>
              <a:hueOff val="81505"/>
              <a:satOff val="-1612"/>
              <a:lumOff val="12342"/>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CCDDF9A-10B4-F244-8490-69413C97E89C}">
      <dsp:nvSpPr>
        <dsp:cNvPr id="0" name=""/>
        <dsp:cNvSpPr/>
      </dsp:nvSpPr>
      <dsp:spPr>
        <a:xfrm>
          <a:off x="5546519" y="2336974"/>
          <a:ext cx="1446143" cy="1144463"/>
        </a:xfrm>
        <a:prstGeom prst="chevron">
          <a:avLst>
            <a:gd name="adj" fmla="val 70610"/>
          </a:avLst>
        </a:prstGeom>
        <a:solidFill>
          <a:schemeClr val="accent3">
            <a:shade val="80000"/>
            <a:hueOff val="89656"/>
            <a:satOff val="-1773"/>
            <a:lumOff val="13576"/>
            <a:alphaOff val="0"/>
          </a:schemeClr>
        </a:solidFill>
        <a:ln w="9525" cap="flat" cmpd="sng" algn="ctr">
          <a:solidFill>
            <a:schemeClr val="accent3">
              <a:shade val="80000"/>
              <a:hueOff val="89656"/>
              <a:satOff val="-1773"/>
              <a:lumOff val="13576"/>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1AA2DE4E-8EC3-354C-B2A6-EA37DCB1259F}">
      <dsp:nvSpPr>
        <dsp:cNvPr id="0" name=""/>
        <dsp:cNvSpPr/>
      </dsp:nvSpPr>
      <dsp:spPr>
        <a:xfrm>
          <a:off x="6415166" y="2336974"/>
          <a:ext cx="1446143" cy="1144463"/>
        </a:xfrm>
        <a:prstGeom prst="chevron">
          <a:avLst>
            <a:gd name="adj" fmla="val 70610"/>
          </a:avLst>
        </a:prstGeom>
        <a:solidFill>
          <a:schemeClr val="accent3">
            <a:shade val="80000"/>
            <a:hueOff val="97806"/>
            <a:satOff val="-1934"/>
            <a:lumOff val="14810"/>
            <a:alphaOff val="0"/>
          </a:schemeClr>
        </a:solidFill>
        <a:ln w="9525" cap="flat" cmpd="sng" algn="ctr">
          <a:solidFill>
            <a:schemeClr val="accent3">
              <a:shade val="80000"/>
              <a:hueOff val="97806"/>
              <a:satOff val="-1934"/>
              <a:lumOff val="1481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A67B8A7-789E-7946-A2FF-5F25DCF4E6FA}">
      <dsp:nvSpPr>
        <dsp:cNvPr id="0" name=""/>
        <dsp:cNvSpPr/>
      </dsp:nvSpPr>
      <dsp:spPr>
        <a:xfrm>
          <a:off x="7284500" y="2336974"/>
          <a:ext cx="1446143" cy="1144463"/>
        </a:xfrm>
        <a:prstGeom prst="chevron">
          <a:avLst>
            <a:gd name="adj" fmla="val 70610"/>
          </a:avLst>
        </a:prstGeom>
        <a:solidFill>
          <a:schemeClr val="accent3">
            <a:shade val="80000"/>
            <a:hueOff val="105957"/>
            <a:satOff val="-2096"/>
            <a:lumOff val="16045"/>
            <a:alphaOff val="0"/>
          </a:schemeClr>
        </a:solidFill>
        <a:ln w="9525" cap="flat" cmpd="sng" algn="ctr">
          <a:solidFill>
            <a:schemeClr val="accent3">
              <a:shade val="80000"/>
              <a:hueOff val="105957"/>
              <a:satOff val="-2096"/>
              <a:lumOff val="16045"/>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2133F1D5-2C68-C646-99CA-769E64B1A734}">
      <dsp:nvSpPr>
        <dsp:cNvPr id="0" name=""/>
        <dsp:cNvSpPr/>
      </dsp:nvSpPr>
      <dsp:spPr>
        <a:xfrm>
          <a:off x="2070555" y="2451420"/>
          <a:ext cx="6260441" cy="915570"/>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a:cs typeface="Times New Roman"/>
            </a:rPr>
            <a:t>Signed by the participating teachers</a:t>
          </a:r>
          <a:endParaRPr lang="en-US" sz="2800" kern="1200" dirty="0">
            <a:latin typeface="Times New Roman"/>
            <a:cs typeface="Times New Roman"/>
          </a:endParaRPr>
        </a:p>
      </dsp:txBody>
      <dsp:txXfrm>
        <a:off x="2070555" y="2451420"/>
        <a:ext cx="6260441" cy="915570"/>
      </dsp:txXfrm>
    </dsp:sp>
    <dsp:sp modelId="{56C60AD2-72BE-154D-8233-026B0D953E94}">
      <dsp:nvSpPr>
        <dsp:cNvPr id="0" name=""/>
        <dsp:cNvSpPr/>
      </dsp:nvSpPr>
      <dsp:spPr>
        <a:xfrm>
          <a:off x="2070555" y="3548273"/>
          <a:ext cx="6180100" cy="56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b="1" kern="1200" dirty="0" smtClean="0">
              <a:effectLst/>
              <a:latin typeface="Times New Roman"/>
              <a:ea typeface="+mn-ea"/>
              <a:cs typeface="Times New Roman"/>
            </a:rPr>
            <a:t>participants’ anonymity </a:t>
          </a:r>
          <a:endParaRPr lang="en-US" sz="2800" b="1" kern="1200" dirty="0">
            <a:latin typeface="Times New Roman"/>
            <a:cs typeface="Times New Roman"/>
          </a:endParaRPr>
        </a:p>
      </dsp:txBody>
      <dsp:txXfrm>
        <a:off x="2070555" y="3548273"/>
        <a:ext cx="6180100" cy="561827"/>
      </dsp:txXfrm>
    </dsp:sp>
    <dsp:sp modelId="{BA61728E-EB40-8F4E-8392-7E1B0A1CE4FC}">
      <dsp:nvSpPr>
        <dsp:cNvPr id="0" name=""/>
        <dsp:cNvSpPr/>
      </dsp:nvSpPr>
      <dsp:spPr>
        <a:xfrm>
          <a:off x="2070555" y="4110101"/>
          <a:ext cx="1446143" cy="1144463"/>
        </a:xfrm>
        <a:prstGeom prst="chevron">
          <a:avLst>
            <a:gd name="adj" fmla="val 70610"/>
          </a:avLst>
        </a:prstGeom>
        <a:solidFill>
          <a:schemeClr val="accent3">
            <a:shade val="80000"/>
            <a:hueOff val="114107"/>
            <a:satOff val="-2257"/>
            <a:lumOff val="17279"/>
            <a:alphaOff val="0"/>
          </a:schemeClr>
        </a:solidFill>
        <a:ln w="9525" cap="flat" cmpd="sng" algn="ctr">
          <a:solidFill>
            <a:schemeClr val="accent3">
              <a:shade val="80000"/>
              <a:hueOff val="114107"/>
              <a:satOff val="-2257"/>
              <a:lumOff val="17279"/>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688E4E6-AF89-E548-AD6E-0184353D8B8F}">
      <dsp:nvSpPr>
        <dsp:cNvPr id="0" name=""/>
        <dsp:cNvSpPr/>
      </dsp:nvSpPr>
      <dsp:spPr>
        <a:xfrm>
          <a:off x="2939203" y="4110101"/>
          <a:ext cx="1446143" cy="1144463"/>
        </a:xfrm>
        <a:prstGeom prst="chevron">
          <a:avLst>
            <a:gd name="adj" fmla="val 70610"/>
          </a:avLst>
        </a:prstGeom>
        <a:solidFill>
          <a:schemeClr val="accent3">
            <a:shade val="80000"/>
            <a:hueOff val="122258"/>
            <a:satOff val="-2418"/>
            <a:lumOff val="18513"/>
            <a:alphaOff val="0"/>
          </a:schemeClr>
        </a:solidFill>
        <a:ln w="9525" cap="flat" cmpd="sng" algn="ctr">
          <a:solidFill>
            <a:schemeClr val="accent3">
              <a:shade val="80000"/>
              <a:hueOff val="122258"/>
              <a:satOff val="-2418"/>
              <a:lumOff val="18513"/>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E766DD36-2DD4-9042-A2CA-24E19313D110}">
      <dsp:nvSpPr>
        <dsp:cNvPr id="0" name=""/>
        <dsp:cNvSpPr/>
      </dsp:nvSpPr>
      <dsp:spPr>
        <a:xfrm>
          <a:off x="3808537" y="4110101"/>
          <a:ext cx="1446143" cy="1144463"/>
        </a:xfrm>
        <a:prstGeom prst="chevron">
          <a:avLst>
            <a:gd name="adj" fmla="val 70610"/>
          </a:avLst>
        </a:prstGeom>
        <a:solidFill>
          <a:schemeClr val="accent3">
            <a:shade val="80000"/>
            <a:hueOff val="130408"/>
            <a:satOff val="-2579"/>
            <a:lumOff val="19747"/>
            <a:alphaOff val="0"/>
          </a:schemeClr>
        </a:solidFill>
        <a:ln w="9525" cap="flat" cmpd="sng" algn="ctr">
          <a:solidFill>
            <a:schemeClr val="accent3">
              <a:shade val="80000"/>
              <a:hueOff val="130408"/>
              <a:satOff val="-2579"/>
              <a:lumOff val="19747"/>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3008C1CE-86E5-1144-8DF0-4027A3597F92}">
      <dsp:nvSpPr>
        <dsp:cNvPr id="0" name=""/>
        <dsp:cNvSpPr/>
      </dsp:nvSpPr>
      <dsp:spPr>
        <a:xfrm>
          <a:off x="4677184" y="4110101"/>
          <a:ext cx="1446143" cy="1144463"/>
        </a:xfrm>
        <a:prstGeom prst="chevron">
          <a:avLst>
            <a:gd name="adj" fmla="val 70610"/>
          </a:avLst>
        </a:prstGeom>
        <a:solidFill>
          <a:schemeClr val="accent3">
            <a:shade val="80000"/>
            <a:hueOff val="138559"/>
            <a:satOff val="-2740"/>
            <a:lumOff val="20981"/>
            <a:alphaOff val="0"/>
          </a:schemeClr>
        </a:solidFill>
        <a:ln w="9525" cap="flat" cmpd="sng" algn="ctr">
          <a:solidFill>
            <a:schemeClr val="accent3">
              <a:shade val="80000"/>
              <a:hueOff val="138559"/>
              <a:satOff val="-2740"/>
              <a:lumOff val="20981"/>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D7D03F3-4449-8143-84F5-95B27465018C}">
      <dsp:nvSpPr>
        <dsp:cNvPr id="0" name=""/>
        <dsp:cNvSpPr/>
      </dsp:nvSpPr>
      <dsp:spPr>
        <a:xfrm>
          <a:off x="5546519" y="4110101"/>
          <a:ext cx="1446143" cy="1144463"/>
        </a:xfrm>
        <a:prstGeom prst="chevron">
          <a:avLst>
            <a:gd name="adj" fmla="val 70610"/>
          </a:avLst>
        </a:prstGeom>
        <a:solidFill>
          <a:schemeClr val="accent3">
            <a:shade val="80000"/>
            <a:hueOff val="146709"/>
            <a:satOff val="-2902"/>
            <a:lumOff val="22216"/>
            <a:alphaOff val="0"/>
          </a:schemeClr>
        </a:solidFill>
        <a:ln w="9525" cap="flat" cmpd="sng" algn="ctr">
          <a:solidFill>
            <a:schemeClr val="accent3">
              <a:shade val="80000"/>
              <a:hueOff val="146709"/>
              <a:satOff val="-2902"/>
              <a:lumOff val="22216"/>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C652DFF9-1017-3E44-A109-D7A91DFF3496}">
      <dsp:nvSpPr>
        <dsp:cNvPr id="0" name=""/>
        <dsp:cNvSpPr/>
      </dsp:nvSpPr>
      <dsp:spPr>
        <a:xfrm>
          <a:off x="6415166" y="4110101"/>
          <a:ext cx="1446143" cy="1144463"/>
        </a:xfrm>
        <a:prstGeom prst="chevron">
          <a:avLst>
            <a:gd name="adj" fmla="val 70610"/>
          </a:avLst>
        </a:prstGeom>
        <a:solidFill>
          <a:schemeClr val="accent3">
            <a:shade val="80000"/>
            <a:hueOff val="154860"/>
            <a:satOff val="-3063"/>
            <a:lumOff val="23450"/>
            <a:alphaOff val="0"/>
          </a:schemeClr>
        </a:solidFill>
        <a:ln w="9525" cap="flat" cmpd="sng" algn="ctr">
          <a:solidFill>
            <a:schemeClr val="accent3">
              <a:shade val="80000"/>
              <a:hueOff val="154860"/>
              <a:satOff val="-3063"/>
              <a:lumOff val="2345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C48E0DEB-4289-E544-9E5A-E6D7FF2086F3}">
      <dsp:nvSpPr>
        <dsp:cNvPr id="0" name=""/>
        <dsp:cNvSpPr/>
      </dsp:nvSpPr>
      <dsp:spPr>
        <a:xfrm>
          <a:off x="7284500" y="4110101"/>
          <a:ext cx="1446143" cy="1144463"/>
        </a:xfrm>
        <a:prstGeom prst="chevron">
          <a:avLst>
            <a:gd name="adj" fmla="val 70610"/>
          </a:avLst>
        </a:prstGeom>
        <a:solidFill>
          <a:schemeClr val="accent3">
            <a:shade val="80000"/>
            <a:hueOff val="163010"/>
            <a:satOff val="-3224"/>
            <a:lumOff val="24684"/>
            <a:alphaOff val="0"/>
          </a:schemeClr>
        </a:solidFill>
        <a:ln w="9525" cap="flat" cmpd="sng" algn="ctr">
          <a:solidFill>
            <a:schemeClr val="accent3">
              <a:shade val="80000"/>
              <a:hueOff val="163010"/>
              <a:satOff val="-3224"/>
              <a:lumOff val="24684"/>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36F4C4F-7A0B-1C4B-9CA0-45B357251B7C}">
      <dsp:nvSpPr>
        <dsp:cNvPr id="0" name=""/>
        <dsp:cNvSpPr/>
      </dsp:nvSpPr>
      <dsp:spPr>
        <a:xfrm>
          <a:off x="2070555" y="4224547"/>
          <a:ext cx="6260441" cy="915570"/>
        </a:xfrm>
        <a:prstGeom prst="rect">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a:cs typeface="Times New Roman"/>
            </a:rPr>
            <a:t>Saved, </a:t>
          </a:r>
          <a:r>
            <a:rPr lang="en-US" sz="2800" kern="1200" dirty="0" smtClean="0">
              <a:effectLst/>
              <a:latin typeface="Times New Roman"/>
              <a:ea typeface="+mn-ea"/>
              <a:cs typeface="Times New Roman"/>
            </a:rPr>
            <a:t>able to withdraw </a:t>
          </a:r>
          <a:endParaRPr lang="en-US" sz="2800" kern="1200" dirty="0">
            <a:latin typeface="Times New Roman"/>
            <a:cs typeface="Times New Roman"/>
          </a:endParaRPr>
        </a:p>
      </dsp:txBody>
      <dsp:txXfrm>
        <a:off x="2070555" y="4224547"/>
        <a:ext cx="6260441" cy="9155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56F6D4E-2839-45FC-9995-12D0BBEF703C}" type="slidenum">
              <a:rPr lang="en-US" altLang="en-US"/>
              <a:pPr>
                <a:defRPr/>
              </a:pPr>
              <a:t>‹#›</a:t>
            </a:fld>
            <a:endParaRPr lang="en-US" altLang="en-US"/>
          </a:p>
        </p:txBody>
      </p:sp>
    </p:spTree>
    <p:extLst>
      <p:ext uri="{BB962C8B-B14F-4D97-AF65-F5344CB8AC3E}">
        <p14:creationId xmlns:p14="http://schemas.microsoft.com/office/powerpoint/2010/main" val="3242868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B2912BB-CB46-4E73-919C-CE2E7CCA7D47}" type="slidenum">
              <a:rPr lang="en-US" altLang="en-US"/>
              <a:pPr>
                <a:defRPr/>
              </a:pPr>
              <a:t>‹#›</a:t>
            </a:fld>
            <a:endParaRPr lang="en-US" altLang="en-US"/>
          </a:p>
        </p:txBody>
      </p:sp>
    </p:spTree>
    <p:extLst>
      <p:ext uri="{BB962C8B-B14F-4D97-AF65-F5344CB8AC3E}">
        <p14:creationId xmlns:p14="http://schemas.microsoft.com/office/powerpoint/2010/main" val="1680369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E8114C-8344-4C21-A78E-5F63FB3111C1}"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04019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Arial" panose="020B0604020202020204" pitchFamily="34" charset="0"/>
                <a:ea typeface="+mn-ea"/>
                <a:cs typeface="+mn-cs"/>
              </a:rPr>
              <a:t>Educational psychologists explained the characteristics of students in different stages. According to Piaget, adolescents are in the formal-operational stage where they have “the ability to deal with potential or hypothetical situation” and they can think abstractly and reason logically. </a:t>
            </a:r>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12</a:t>
            </a:fld>
            <a:endParaRPr lang="en-US" altLang="en-US"/>
          </a:p>
        </p:txBody>
      </p:sp>
    </p:spTree>
    <p:extLst>
      <p:ext uri="{BB962C8B-B14F-4D97-AF65-F5344CB8AC3E}">
        <p14:creationId xmlns:p14="http://schemas.microsoft.com/office/powerpoint/2010/main" val="277077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 Ethics were taken into consideration</a:t>
            </a:r>
            <a:r>
              <a:rPr lang="en-GB" baseline="0" dirty="0" smtClean="0">
                <a:effectLst/>
              </a:rPr>
              <a:t> as </a:t>
            </a:r>
            <a:r>
              <a:rPr lang="en-US" sz="1200" kern="1200" dirty="0" smtClean="0">
                <a:solidFill>
                  <a:schemeClr val="tx1"/>
                </a:solidFill>
                <a:effectLst/>
                <a:latin typeface="Arial" panose="020B0604020202020204" pitchFamily="34" charset="0"/>
                <a:ea typeface="+mn-ea"/>
                <a:cs typeface="+mn-cs"/>
              </a:rPr>
              <a:t>It is essential for successful researcher to address any anticipating ethical dilemmas in advance </a:t>
            </a:r>
            <a:endParaRPr lang="en-GB"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ffectLst/>
              </a:rPr>
              <a:t>- Teachers were </a:t>
            </a:r>
            <a:r>
              <a:rPr lang="en-US" sz="1200" kern="1200" dirty="0" smtClean="0">
                <a:solidFill>
                  <a:schemeClr val="tx1"/>
                </a:solidFill>
                <a:effectLst/>
                <a:latin typeface="Arial" panose="020B0604020202020204" pitchFamily="34" charset="0"/>
                <a:ea typeface="+mn-ea"/>
                <a:cs typeface="+mn-cs"/>
              </a:rPr>
              <a:t>able to withdraw from the participation of the research at any time. Therefore, they were</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informed that participants’ anonymity is totally saved. They were totally aware of the purpose of this exploration, its objectives and significant benefits as well. </a:t>
            </a:r>
            <a:endParaRPr lang="en-GB"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13</a:t>
            </a:fld>
            <a:endParaRPr lang="en-US" altLang="en-US"/>
          </a:p>
        </p:txBody>
      </p:sp>
    </p:spTree>
    <p:extLst>
      <p:ext uri="{BB962C8B-B14F-4D97-AF65-F5344CB8AC3E}">
        <p14:creationId xmlns:p14="http://schemas.microsoft.com/office/powerpoint/2010/main" val="250424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705EAF-859F-41CC-91FA-75A039030B76}" type="slidenum">
              <a:rPr lang="en-US" altLang="en-US"/>
              <a:pPr/>
              <a:t>15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dirty="0" smtClean="0"/>
              <a:t>All</a:t>
            </a:r>
            <a:r>
              <a:rPr lang="en-GB" altLang="en-US" baseline="0" dirty="0" smtClean="0"/>
              <a:t> the collected qualitative data were coded and recorded in tables based on selected themes that reflect the inquiry stages and principles of learning</a:t>
            </a:r>
            <a:endParaRPr lang="en-GB" altLang="en-US" dirty="0" smtClean="0"/>
          </a:p>
        </p:txBody>
      </p:sp>
    </p:spTree>
    <p:extLst>
      <p:ext uri="{BB962C8B-B14F-4D97-AF65-F5344CB8AC3E}">
        <p14:creationId xmlns:p14="http://schemas.microsoft.com/office/powerpoint/2010/main" val="343675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705EAF-859F-41CC-91FA-75A039030B76}" type="slidenum">
              <a:rPr lang="en-US" altLang="en-US"/>
              <a:pPr/>
              <a:t>16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36479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705EAF-859F-41CC-91FA-75A039030B76}" type="slidenum">
              <a:rPr lang="en-US" altLang="en-US"/>
              <a:pPr/>
              <a:t>17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413219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questions were fully answered; type of inquiry is defined in each subject, elements of IBL are differentiated. The</a:t>
            </a:r>
            <a:r>
              <a:rPr lang="en-US" baseline="0" dirty="0" smtClean="0"/>
              <a:t> IBL implementation was affected by the nature of each discipline and its learning principles. Thus, here are the comparison between the principles of science and math which is supported by LR of inquiry. </a:t>
            </a:r>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18</a:t>
            </a:fld>
            <a:endParaRPr lang="en-US" altLang="en-US"/>
          </a:p>
        </p:txBody>
      </p:sp>
    </p:spTree>
    <p:extLst>
      <p:ext uri="{BB962C8B-B14F-4D97-AF65-F5344CB8AC3E}">
        <p14:creationId xmlns:p14="http://schemas.microsoft.com/office/powerpoint/2010/main" val="252800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Literature of inquiry argued that the integration between science and mathematics has a great impact on acquiring the essential scientific problem-solving skills that are needed to enhance students’ learning process. </a:t>
            </a:r>
          </a:p>
          <a:p>
            <a:endParaRPr lang="en-US" sz="1200" kern="1200" dirty="0" smtClean="0">
              <a:solidFill>
                <a:schemeClr val="tx1"/>
              </a:solidFill>
              <a:effectLst/>
              <a:latin typeface="Arial" panose="020B0604020202020204" pitchFamily="34" charset="0"/>
              <a:ea typeface="+mn-ea"/>
              <a:cs typeface="+mn-cs"/>
            </a:endParaRP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It is expected that participating teachers would be pleased by many of the results as they show they do not resort to lecture-mode in class and that they are profoundly aware of IBL elements and are working towards developing their students’ pertinent scientific skills.</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More PDP are required with</a:t>
            </a:r>
            <a:r>
              <a:rPr lang="en-US" sz="1200" kern="1200" baseline="0" dirty="0" smtClean="0">
                <a:solidFill>
                  <a:schemeClr val="tx1"/>
                </a:solidFill>
                <a:effectLst/>
                <a:latin typeface="Arial" panose="020B0604020202020204" pitchFamily="34" charset="0"/>
                <a:ea typeface="+mn-ea"/>
                <a:cs typeface="+mn-cs"/>
              </a:rPr>
              <a:t> demo classes.</a:t>
            </a:r>
            <a:r>
              <a:rPr lang="en-US" sz="1200"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r>
              <a:rPr lang="en-US" sz="1200" b="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19</a:t>
            </a:fld>
            <a:endParaRPr lang="en-US" altLang="en-US"/>
          </a:p>
        </p:txBody>
      </p:sp>
    </p:spTree>
    <p:extLst>
      <p:ext uri="{BB962C8B-B14F-4D97-AF65-F5344CB8AC3E}">
        <p14:creationId xmlns:p14="http://schemas.microsoft.com/office/powerpoint/2010/main" val="292302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E8114C-8344-4C21-A78E-5F63FB3111C1}" type="slidenum">
              <a:rPr lang="en-US" altLang="en-US"/>
              <a:pPr/>
              <a:t>21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04019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F38B38-5820-4876-ABBA-EC9B418D0108}" type="slidenum">
              <a:rPr lang="en-US" altLang="en-US"/>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z="1200" kern="1200" dirty="0" smtClean="0">
              <a:solidFill>
                <a:schemeClr val="tx1"/>
              </a:solidFill>
              <a:effectLst/>
              <a:latin typeface="Arial" panose="020B0604020202020204" pitchFamily="34" charset="0"/>
              <a:ea typeface="+mn-ea"/>
              <a:cs typeface="+mn-cs"/>
            </a:endParaRPr>
          </a:p>
          <a:p>
            <a:pPr marL="171450" indent="-171450" eaLnBrk="1" hangingPunct="1">
              <a:buFont typeface="Arial"/>
              <a:buChar char="•"/>
            </a:pPr>
            <a:r>
              <a:rPr lang="en-US" altLang="en-US" sz="1200" kern="1200" dirty="0" smtClean="0">
                <a:solidFill>
                  <a:schemeClr val="tx1"/>
                </a:solidFill>
                <a:effectLst/>
                <a:latin typeface="Arial" panose="020B0604020202020204" pitchFamily="34" charset="0"/>
                <a:ea typeface="+mn-ea"/>
                <a:cs typeface="+mn-cs"/>
              </a:rPr>
              <a:t>Teaching</a:t>
            </a:r>
            <a:r>
              <a:rPr lang="en-US" altLang="en-US" sz="1200" kern="1200" baseline="0" dirty="0" smtClean="0">
                <a:solidFill>
                  <a:schemeClr val="tx1"/>
                </a:solidFill>
                <a:effectLst/>
                <a:latin typeface="Arial" panose="020B0604020202020204" pitchFamily="34" charset="0"/>
                <a:ea typeface="+mn-ea"/>
                <a:cs typeface="+mn-cs"/>
              </a:rPr>
              <a:t> strategies are critical practices and the main guides that enhance students’ learning and determine the quality of their </a:t>
            </a:r>
            <a:r>
              <a:rPr lang="en-US" altLang="en-US" sz="1200" kern="1200" baseline="0" dirty="0" err="1" smtClean="0">
                <a:solidFill>
                  <a:schemeClr val="tx1"/>
                </a:solidFill>
                <a:effectLst/>
                <a:latin typeface="Arial" panose="020B0604020202020204" pitchFamily="34" charset="0"/>
                <a:ea typeface="+mn-ea"/>
                <a:cs typeface="+mn-cs"/>
              </a:rPr>
              <a:t>attaind</a:t>
            </a:r>
            <a:r>
              <a:rPr lang="en-US" altLang="en-US" sz="1200" kern="1200" baseline="0" dirty="0" smtClean="0">
                <a:solidFill>
                  <a:schemeClr val="tx1"/>
                </a:solidFill>
                <a:effectLst/>
                <a:latin typeface="Arial" panose="020B0604020202020204" pitchFamily="34" charset="0"/>
                <a:ea typeface="+mn-ea"/>
                <a:cs typeface="+mn-cs"/>
              </a:rPr>
              <a:t> outcomes. So engaging students in variety of interactive learning activities will put them in charge of their learning to be more independent learners.</a:t>
            </a:r>
          </a:p>
          <a:p>
            <a:pPr eaLnBrk="1" hangingPunct="1"/>
            <a:endParaRPr lang="en-US" altLang="en-US" sz="1200" kern="1200" baseline="0" dirty="0" smtClean="0">
              <a:solidFill>
                <a:schemeClr val="tx1"/>
              </a:solidFill>
              <a:effectLst/>
              <a:latin typeface="Arial" panose="020B0604020202020204" pitchFamily="34" charset="0"/>
              <a:ea typeface="+mn-ea"/>
              <a:cs typeface="+mn-cs"/>
            </a:endParaRPr>
          </a:p>
          <a:p>
            <a:pPr marL="171450" indent="-171450" eaLnBrk="1" hangingPunct="1">
              <a:buFont typeface="Arial"/>
              <a:buChar char="•"/>
            </a:pPr>
            <a:r>
              <a:rPr lang="en-US" altLang="en-US" sz="1200" kern="1200" baseline="0" dirty="0" smtClean="0">
                <a:solidFill>
                  <a:schemeClr val="tx1"/>
                </a:solidFill>
                <a:effectLst/>
                <a:latin typeface="Arial" panose="020B0604020202020204" pitchFamily="34" charset="0"/>
                <a:ea typeface="+mn-ea"/>
                <a:cs typeface="+mn-cs"/>
              </a:rPr>
              <a:t>Inquiry is commonly defined as a process of understanding and doing science in the way scientists do to discover and explore phenomenon in the surrounding life.</a:t>
            </a:r>
          </a:p>
          <a:p>
            <a:pPr marL="171450" indent="-171450" eaLnBrk="1" hangingPunct="1">
              <a:buFont typeface="Arial"/>
              <a:buChar char="•"/>
            </a:pPr>
            <a:r>
              <a:rPr lang="en-US" altLang="en-US" sz="1200" kern="1200" baseline="0" dirty="0" smtClean="0">
                <a:solidFill>
                  <a:schemeClr val="tx1"/>
                </a:solidFill>
                <a:effectLst/>
                <a:latin typeface="Arial" panose="020B0604020202020204" pitchFamily="34" charset="0"/>
                <a:ea typeface="+mn-ea"/>
                <a:cs typeface="+mn-cs"/>
              </a:rPr>
              <a:t>Therefore, IBL is globally considered as one of the most substantial key elements in many reform efforts in education as well as in  UAE because it accelerate students’ acquisition of scientific skills and provide them with more meaningful learning opportunities which is strongly required at the future careers.  </a:t>
            </a:r>
            <a:endParaRPr lang="en-GB" altLang="en-US" dirty="0" smtClean="0"/>
          </a:p>
        </p:txBody>
      </p:sp>
    </p:spTree>
    <p:extLst>
      <p:ext uri="{BB962C8B-B14F-4D97-AF65-F5344CB8AC3E}">
        <p14:creationId xmlns:p14="http://schemas.microsoft.com/office/powerpoint/2010/main" val="169940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UAE Ministry of education encourages teachers to apply successful IBL instruction</a:t>
            </a:r>
            <a:r>
              <a:rPr lang="en-US" baseline="0" dirty="0" smtClean="0"/>
              <a:t> in their classes to achieve the reform goals and develop students’ learning skills to become more problem solvers , and reported that this successful implementation of IBL depends on both teaching strategies and learning activities that are highlighted in this study</a:t>
            </a:r>
          </a:p>
          <a:p>
            <a:endParaRPr lang="en-US" baseline="0" dirty="0" smtClean="0"/>
          </a:p>
          <a:p>
            <a:r>
              <a:rPr lang="en-US" sz="1200"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One of the most significant goals that have been stated in United Arab Emirates is implementing effective inquiry types in the classroom. Thus, Ministry of Education (2001) encourages the teachers of different subjects to practice these inquiries in order to positively enhance the intrinsic motivation of the students. Consequently, teachers play the major role in facilitating and coaching their students to affectively understand this top – down approach. </a:t>
            </a:r>
            <a:endParaRPr lang="en-GB"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3</a:t>
            </a:fld>
            <a:endParaRPr lang="en-US" altLang="en-US"/>
          </a:p>
        </p:txBody>
      </p:sp>
    </p:spTree>
    <p:extLst>
      <p:ext uri="{BB962C8B-B14F-4D97-AF65-F5344CB8AC3E}">
        <p14:creationId xmlns:p14="http://schemas.microsoft.com/office/powerpoint/2010/main" val="80965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4</a:t>
            </a:fld>
            <a:endParaRPr lang="en-US" altLang="en-US"/>
          </a:p>
        </p:txBody>
      </p:sp>
    </p:spTree>
    <p:extLst>
      <p:ext uri="{BB962C8B-B14F-4D97-AF65-F5344CB8AC3E}">
        <p14:creationId xmlns:p14="http://schemas.microsoft.com/office/powerpoint/2010/main" val="253759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5</a:t>
            </a:fld>
            <a:endParaRPr lang="en-US" altLang="en-US"/>
          </a:p>
        </p:txBody>
      </p:sp>
    </p:spTree>
    <p:extLst>
      <p:ext uri="{BB962C8B-B14F-4D97-AF65-F5344CB8AC3E}">
        <p14:creationId xmlns:p14="http://schemas.microsoft.com/office/powerpoint/2010/main" val="128385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National Research council recognized the 5Es as the main principles of learning science (NRC 2000),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while National Council of Teachers of Mathematics identified another principles and standards of learning math (NCTM 2000).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7</a:t>
            </a:fld>
            <a:endParaRPr lang="en-US" altLang="en-US"/>
          </a:p>
        </p:txBody>
      </p:sp>
    </p:spTree>
    <p:extLst>
      <p:ext uri="{BB962C8B-B14F-4D97-AF65-F5344CB8AC3E}">
        <p14:creationId xmlns:p14="http://schemas.microsoft.com/office/powerpoint/2010/main" val="205284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mn-ea"/>
                <a:cs typeface="+mn-cs"/>
              </a:rPr>
              <a:t> - </a:t>
            </a:r>
            <a:r>
              <a:rPr lang="en-US" sz="1200" kern="1200" dirty="0" smtClean="0">
                <a:solidFill>
                  <a:schemeClr val="tx1"/>
                </a:solidFill>
                <a:effectLst/>
                <a:latin typeface="Arial" panose="020B0604020202020204" pitchFamily="34" charset="0"/>
                <a:ea typeface="+mn-ea"/>
                <a:cs typeface="+mn-cs"/>
              </a:rPr>
              <a:t>Scientific literacy emphasizes that students will be more able to discover natural phenomenon when they apply the scientific process in learning through inquiry instruction (</a:t>
            </a:r>
            <a:r>
              <a:rPr lang="en-US" sz="1200" kern="1200" dirty="0" err="1" smtClean="0">
                <a:solidFill>
                  <a:schemeClr val="tx1"/>
                </a:solidFill>
                <a:effectLst/>
                <a:latin typeface="Arial" panose="020B0604020202020204" pitchFamily="34" charset="0"/>
                <a:ea typeface="+mn-ea"/>
                <a:cs typeface="+mn-cs"/>
              </a:rPr>
              <a:t>Harlen</a:t>
            </a:r>
            <a:r>
              <a:rPr lang="en-US" sz="1200" kern="1200" dirty="0" smtClean="0">
                <a:solidFill>
                  <a:schemeClr val="tx1"/>
                </a:solidFill>
                <a:effectLst/>
                <a:latin typeface="Arial" panose="020B0604020202020204" pitchFamily="34" charset="0"/>
                <a:ea typeface="+mn-ea"/>
                <a:cs typeface="+mn-cs"/>
              </a:rPr>
              <a:t> 2000). In addition, Mathematical literacy emphasizes that implementing mathematical principles will support students’ abilities to investigate mathematical ideas in order to solve problems (Goldsmith, Mark &amp; </a:t>
            </a:r>
            <a:r>
              <a:rPr lang="en-US" sz="1200" kern="1200" dirty="0" err="1" smtClean="0">
                <a:solidFill>
                  <a:schemeClr val="tx1"/>
                </a:solidFill>
                <a:effectLst/>
                <a:latin typeface="Arial" panose="020B0604020202020204" pitchFamily="34" charset="0"/>
                <a:ea typeface="+mn-ea"/>
                <a:cs typeface="+mn-cs"/>
              </a:rPr>
              <a:t>Kantrov</a:t>
            </a:r>
            <a:r>
              <a:rPr lang="en-US" sz="1200" kern="1200" dirty="0" smtClean="0">
                <a:solidFill>
                  <a:schemeClr val="tx1"/>
                </a:solidFill>
                <a:effectLst/>
                <a:latin typeface="Arial" panose="020B0604020202020204" pitchFamily="34" charset="0"/>
                <a:ea typeface="+mn-ea"/>
                <a:cs typeface="+mn-cs"/>
              </a:rPr>
              <a:t> 1998).</a:t>
            </a:r>
            <a:endParaRPr lang="en-GB" sz="1200" kern="1200" dirty="0" smtClean="0">
              <a:solidFill>
                <a:schemeClr val="tx1"/>
              </a:solidFill>
              <a:effectLst/>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 - Who is the scientifically literate person? The literature of science education believe that a scientifically literate person is the one who appreciates the strengths and limitations of science and who knows how to use scientific knowledge and</a:t>
            </a:r>
            <a:r>
              <a:rPr lang="en-GB" altLang="en-US" baseline="0" dirty="0" smtClean="0"/>
              <a:t> </a:t>
            </a:r>
            <a:r>
              <a:rPr lang="en-GB" altLang="en-US" dirty="0" smtClean="0"/>
              <a:t>ways of thinking in order to solve problems and logically make rational social decisions.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smtClean="0"/>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9</a:t>
            </a:fld>
            <a:endParaRPr lang="en-US"/>
          </a:p>
        </p:txBody>
      </p:sp>
    </p:spTree>
    <p:extLst>
      <p:ext uri="{BB962C8B-B14F-4D97-AF65-F5344CB8AC3E}">
        <p14:creationId xmlns:p14="http://schemas.microsoft.com/office/powerpoint/2010/main" val="33734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27EA2C-4744-411D-A827-31E12B5AE11B}" type="slidenum">
              <a:rPr lang="en-US" altLang="en-US"/>
              <a:pPr/>
              <a:t>10</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indent="0" eaLnBrk="1" hangingPunct="1">
              <a:buFontTx/>
              <a:buNone/>
            </a:pPr>
            <a:endParaRPr lang="en-GB" altLang="en-US" baseline="0" dirty="0" smtClean="0"/>
          </a:p>
          <a:p>
            <a:pPr marL="0" indent="0" eaLnBrk="1" hangingPunct="1">
              <a:buFontTx/>
              <a:buNone/>
            </a:pPr>
            <a:endParaRPr lang="en-GB" alt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mn-ea"/>
                <a:cs typeface="+mn-cs"/>
              </a:rPr>
              <a:t>6. Scientific investigation techniques such as data collection and analysis can be complicated and typically require a level of precision and care that are not required of students in their everyday experiences. If students are not able to master these techniques, then they cannot conduct investigations that yield meaningful results. The need for tools to be accessible to learners across the full diversity of abilities and prior experiences is another challenge </a:t>
            </a:r>
          </a:p>
          <a:p>
            <a:pPr marL="0" indent="0" eaLnBrk="1" hangingPunct="1">
              <a:buFontTx/>
              <a:buNone/>
            </a:pPr>
            <a:endParaRPr lang="en-GB" altLang="en-US" baseline="0" dirty="0" smtClean="0"/>
          </a:p>
          <a:p>
            <a:pPr marL="171450" indent="-171450" eaLnBrk="1" hangingPunct="1">
              <a:buFontTx/>
              <a:buChar char="-"/>
            </a:pPr>
            <a:endParaRPr lang="en-GB" altLang="en-US" baseline="0" dirty="0" smtClean="0"/>
          </a:p>
          <a:p>
            <a:pPr marL="171450" indent="-171450" eaLnBrk="1" hangingPunct="1">
              <a:buFontTx/>
              <a:buChar char="-"/>
            </a:pPr>
            <a:endParaRPr lang="en-GB" altLang="en-US" baseline="0" dirty="0" smtClean="0"/>
          </a:p>
          <a:p>
            <a:pPr marL="171450" indent="-171450" eaLnBrk="1" hangingPunct="1">
              <a:buFontTx/>
              <a:buChar char="-"/>
            </a:pPr>
            <a:endParaRPr lang="en-GB" altLang="en-US" dirty="0" smtClean="0"/>
          </a:p>
        </p:txBody>
      </p:sp>
    </p:spTree>
    <p:extLst>
      <p:ext uri="{BB962C8B-B14F-4D97-AF65-F5344CB8AC3E}">
        <p14:creationId xmlns:p14="http://schemas.microsoft.com/office/powerpoint/2010/main" val="384168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Arial" panose="020B0604020202020204" pitchFamily="34" charset="0"/>
                <a:ea typeface="+mn-ea"/>
                <a:cs typeface="+mn-cs"/>
              </a:rPr>
              <a:t>A qualitative research design is conducted to fulfill the purpose of the study.</a:t>
            </a:r>
            <a:r>
              <a:rPr lang="en-US" sz="1200" kern="1200" baseline="0" dirty="0" smtClean="0">
                <a:solidFill>
                  <a:schemeClr val="tx1"/>
                </a:solidFill>
                <a:effectLst/>
                <a:latin typeface="Arial" panose="020B0604020202020204" pitchFamily="34" charset="0"/>
                <a:ea typeface="+mn-ea"/>
                <a:cs typeface="+mn-cs"/>
              </a:rPr>
              <a:t> Observation is the instrument that is used as it is appropriate to answer the research questions.</a:t>
            </a:r>
            <a:endParaRPr lang="en-US" sz="1200" kern="1200" dirty="0" smtClean="0">
              <a:solidFill>
                <a:schemeClr val="tx1"/>
              </a:solidFill>
              <a:effectLst/>
              <a:latin typeface="Arial" panose="020B0604020202020204" pitchFamily="34" charset="0"/>
              <a:ea typeface="+mn-ea"/>
              <a:cs typeface="+mn-cs"/>
            </a:endParaRPr>
          </a:p>
          <a:p>
            <a:pPr marL="171450" indent="-171450">
              <a:buFontTx/>
              <a:buChar char="-"/>
            </a:pPr>
            <a:endParaRPr lang="en-US" sz="1200" kern="1200" dirty="0" smtClean="0">
              <a:solidFill>
                <a:schemeClr val="tx1"/>
              </a:solidFill>
              <a:effectLst/>
              <a:latin typeface="Arial" panose="020B0604020202020204" pitchFamily="34" charset="0"/>
              <a:ea typeface="+mn-ea"/>
              <a:cs typeface="+mn-cs"/>
            </a:endParaRPr>
          </a:p>
          <a:p>
            <a:pPr marL="171450" indent="-171450">
              <a:buFontTx/>
              <a:buChar char="-"/>
            </a:pPr>
            <a:r>
              <a:rPr lang="en-US" sz="1200" kern="1200" dirty="0" smtClean="0">
                <a:solidFill>
                  <a:schemeClr val="tx1"/>
                </a:solidFill>
                <a:effectLst/>
                <a:latin typeface="Arial" panose="020B0604020202020204" pitchFamily="34" charset="0"/>
                <a:ea typeface="+mn-ea"/>
                <a:cs typeface="+mn-cs"/>
              </a:rPr>
              <a:t>Being a complete observer is beneficial in exploring unfamiliar issues that might be uncomfortable for any of the participants to be discussed (Creswell 2009). Thus, extensive notes were</a:t>
            </a:r>
            <a:r>
              <a:rPr lang="en-US" sz="1200" kern="1200" baseline="0" dirty="0" smtClean="0">
                <a:solidFill>
                  <a:schemeClr val="tx1"/>
                </a:solidFill>
                <a:effectLst/>
                <a:latin typeface="Arial" panose="020B0604020202020204" pitchFamily="34" charset="0"/>
                <a:ea typeface="+mn-ea"/>
                <a:cs typeface="+mn-cs"/>
              </a:rPr>
              <a:t> recorded</a:t>
            </a:r>
            <a:r>
              <a:rPr lang="en-US" sz="1200" kern="1200" dirty="0" smtClean="0">
                <a:solidFill>
                  <a:schemeClr val="tx1"/>
                </a:solidFill>
                <a:effectLst/>
                <a:latin typeface="Arial" panose="020B0604020202020204" pitchFamily="34" charset="0"/>
                <a:ea typeface="+mn-ea"/>
                <a:cs typeface="+mn-cs"/>
              </a:rPr>
              <a:t> during the observation of chemistry and mathematics classrooms’ instruction </a:t>
            </a:r>
          </a:p>
          <a:p>
            <a:pPr marL="171450" indent="-171450">
              <a:buFontTx/>
              <a:buChar char="-"/>
            </a:pPr>
            <a:endParaRPr lang="en-US" sz="1200" kern="1200" dirty="0" smtClean="0">
              <a:solidFill>
                <a:schemeClr val="tx1"/>
              </a:solidFill>
              <a:effectLst/>
              <a:latin typeface="Arial" panose="020B0604020202020204" pitchFamily="34" charset="0"/>
              <a:ea typeface="+mn-ea"/>
              <a:cs typeface="+mn-cs"/>
            </a:endParaRPr>
          </a:p>
          <a:p>
            <a:pPr marL="171450" indent="-171450">
              <a:buFontTx/>
              <a:buChar char="-"/>
            </a:pPr>
            <a:r>
              <a:rPr lang="en-US" sz="1200" kern="1200" dirty="0" smtClean="0">
                <a:solidFill>
                  <a:schemeClr val="tx1"/>
                </a:solidFill>
                <a:effectLst/>
                <a:latin typeface="Arial" panose="020B0604020202020204" pitchFamily="34" charset="0"/>
                <a:ea typeface="+mn-ea"/>
                <a:cs typeface="+mn-cs"/>
              </a:rPr>
              <a:t>four class visit observations took place for those teachers and the period of each class was 45 minutes,</a:t>
            </a:r>
            <a:r>
              <a:rPr lang="en-GB" dirty="0" smtClean="0">
                <a:effectLst/>
              </a:rPr>
              <a:t> 2 periods for each class</a:t>
            </a:r>
          </a:p>
          <a:p>
            <a:pPr marL="171450" indent="-171450">
              <a:buFontTx/>
              <a:buChar char="-"/>
            </a:pPr>
            <a:endParaRPr lang="en-GB" dirty="0" smtClean="0">
              <a:effectLst/>
            </a:endParaRPr>
          </a:p>
          <a:p>
            <a:pPr marL="171450" indent="-171450">
              <a:buFontTx/>
              <a:buChar char="-"/>
            </a:pPr>
            <a:r>
              <a:rPr lang="en-US" sz="1200" kern="1200" dirty="0" smtClean="0">
                <a:solidFill>
                  <a:schemeClr val="tx1"/>
                </a:solidFill>
                <a:effectLst/>
                <a:latin typeface="Arial" panose="020B0604020202020204" pitchFamily="34" charset="0"/>
                <a:ea typeface="+mn-ea"/>
                <a:cs typeface="+mn-cs"/>
              </a:rPr>
              <a:t>Qualitative reliability increased when the approach or the instruments are consistent across different studies to enhance the credibility of the study</a:t>
            </a:r>
            <a:r>
              <a:rPr lang="en-GB" dirty="0" smtClean="0">
                <a:effectLst/>
              </a:rPr>
              <a:t> </a:t>
            </a:r>
          </a:p>
          <a:p>
            <a:pPr marL="171450" indent="-171450">
              <a:buFontTx/>
              <a:buChar char="-"/>
            </a:pPr>
            <a:endParaRPr lang="en-GB" dirty="0" smtClean="0">
              <a:effectLst/>
            </a:endParaRPr>
          </a:p>
          <a:p>
            <a:pPr marL="171450" indent="-171450">
              <a:buFontTx/>
              <a:buChar char="-"/>
            </a:pPr>
            <a:r>
              <a:rPr lang="en-US" sz="1200" kern="1200" dirty="0" smtClean="0">
                <a:solidFill>
                  <a:schemeClr val="tx1"/>
                </a:solidFill>
                <a:effectLst/>
                <a:latin typeface="Arial" panose="020B0604020202020204" pitchFamily="34" charset="0"/>
                <a:ea typeface="+mn-ea"/>
                <a:cs typeface="+mn-cs"/>
              </a:rPr>
              <a:t>Obviously, employed teachers have privileged that increase the accessibility of the data collection by establishing rapports with the eligible participants in order to motivate them for effective cooperation </a:t>
            </a:r>
            <a:endParaRPr lang="en-US" dirty="0"/>
          </a:p>
        </p:txBody>
      </p:sp>
      <p:sp>
        <p:nvSpPr>
          <p:cNvPr id="4" name="Slide Number Placeholder 3"/>
          <p:cNvSpPr>
            <a:spLocks noGrp="1"/>
          </p:cNvSpPr>
          <p:nvPr>
            <p:ph type="sldNum" sz="quarter" idx="10"/>
          </p:nvPr>
        </p:nvSpPr>
        <p:spPr/>
        <p:txBody>
          <a:bodyPr/>
          <a:lstStyle/>
          <a:p>
            <a:pPr>
              <a:defRPr/>
            </a:pPr>
            <a:fld id="{3B2912BB-CB46-4E73-919C-CE2E7CCA7D47}" type="slidenum">
              <a:rPr lang="en-US" altLang="en-US" smtClean="0"/>
              <a:pPr>
                <a:defRPr/>
              </a:pPr>
              <a:t>11</a:t>
            </a:fld>
            <a:endParaRPr lang="en-US" altLang="en-US"/>
          </a:p>
        </p:txBody>
      </p:sp>
    </p:spTree>
    <p:extLst>
      <p:ext uri="{BB962C8B-B14F-4D97-AF65-F5344CB8AC3E}">
        <p14:creationId xmlns:p14="http://schemas.microsoft.com/office/powerpoint/2010/main" val="1787306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28/01/16</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pic>
        <p:nvPicPr>
          <p:cNvPr id="17" name="Picture 16" descr="blue-lights"/>
          <p:cNvPicPr>
            <a:picLocks noChangeAspect="1" noChangeArrowheads="1"/>
          </p:cNvPicPr>
          <p:nvPr userDrawn="1"/>
        </p:nvPicPr>
        <p:blipFill>
          <a:blip r:embed="rId6">
            <a:extLst>
              <a:ext uri="{28A0092B-C50C-407E-A947-70E740481C1C}">
                <a14:useLocalDpi xmlns:a14="http://schemas.microsoft.com/office/drawing/2010/main" val="0"/>
              </a:ext>
            </a:extLst>
          </a:blip>
          <a:srcRect l="3107" r="3674" b="847"/>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7C5F3A7-534D-4F51-BEAA-B7351551D943}"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DFD3D71-699D-4D9C-93E4-C74B18FFC328}"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26243F-4FEE-4A36-BC76-E6E9CEFA0C48}" type="slidenum">
              <a:rPr lang="en-US" altLang="en-US"/>
              <a:pPr>
                <a:defRPr/>
              </a:pPr>
              <a:t>‹#›</a:t>
            </a:fld>
            <a:endParaRPr lang="en-US" altLang="en-US"/>
          </a:p>
        </p:txBody>
      </p:sp>
    </p:spTree>
    <p:extLst>
      <p:ext uri="{BB962C8B-B14F-4D97-AF65-F5344CB8AC3E}">
        <p14:creationId xmlns:p14="http://schemas.microsoft.com/office/powerpoint/2010/main" val="427298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51CEC3D-3FCF-4223-9FE0-179C65FE395D}"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2B70A63-7F5B-413F-97AF-40FB59ADF60A}" type="slidenum">
              <a:rPr lang="en-US" altLang="en-US" smtClean="0"/>
              <a:pPr>
                <a:defRPr/>
              </a:pPr>
              <a:t>‹#›</a:t>
            </a:fld>
            <a:endParaRPr lang="en-US" alt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85F285C-DBF8-4434-B541-014ACD5CA912}" type="slidenum">
              <a:rPr lang="en-US" altLang="en-US" smtClean="0"/>
              <a:pPr>
                <a:defRPr/>
              </a:pPr>
              <a:t>‹#›</a:t>
            </a:fld>
            <a:endParaRPr lang="en-US" alt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1344C2B-EC45-419A-BFA0-CA186EDD6956}"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8F636AF-366A-4286-B3F2-33345A321EFD}"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C3E9607-0ACA-49EA-A1F2-CA13B7BFB143}"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png"/><Relationship Id="rId1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endParaRPr lang="en-US" alt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endParaRPr lang="en-US" alt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B653663B-6981-405C-8152-31FEADF5A439}" type="slidenum">
              <a:rPr lang="en-US" altLang="en-US" smtClean="0"/>
              <a:pPr>
                <a:defRPr/>
              </a:pPr>
              <a:t>‹#›</a:t>
            </a:fld>
            <a:endParaRPr lang="en-US" altLang="en-US"/>
          </a:p>
        </p:txBody>
      </p:sp>
      <p:pic>
        <p:nvPicPr>
          <p:cNvPr id="8" name="Picture 7" descr="blue-lights"/>
          <p:cNvPicPr>
            <a:picLocks noChangeAspect="1" noChangeArrowheads="1"/>
          </p:cNvPicPr>
          <p:nvPr userDrawn="1"/>
        </p:nvPicPr>
        <p:blipFill>
          <a:blip r:embed="rId15">
            <a:extLst>
              <a:ext uri="{28A0092B-C50C-407E-A947-70E740481C1C}">
                <a14:useLocalDpi xmlns:a14="http://schemas.microsoft.com/office/drawing/2010/main" val="0"/>
              </a:ext>
            </a:extLst>
          </a:blip>
          <a:srcRect l="3107" r="3674" b="847"/>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0" y="0"/>
            <a:ext cx="9144000" cy="6878638"/>
          </a:xfrm>
          <a:prstGeom prst="rect">
            <a:avLst/>
          </a:prstGeom>
          <a:solidFill>
            <a:schemeClr val="bg1">
              <a:alpha val="8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2816932"/>
            <a:ext cx="8368509" cy="1728192"/>
          </a:xfrm>
          <a:ln w="9525">
            <a:solidFill>
              <a:schemeClr val="accent3">
                <a:lumMod val="60000"/>
                <a:lumOff val="40000"/>
              </a:schemeClr>
            </a:solidFill>
            <a:miter lim="800000"/>
            <a:headEnd/>
            <a:tailEnd/>
          </a:ln>
          <a:extLst/>
        </p:spPr>
        <p:txBody>
          <a:bodyPr>
            <a:normAutofit/>
          </a:bodyPr>
          <a:lstStyle/>
          <a:p>
            <a:r>
              <a:rPr lang="en-US" sz="3200" b="1" dirty="0" smtClean="0"/>
              <a:t>Differentiating types </a:t>
            </a:r>
            <a:r>
              <a:rPr lang="en-US" sz="3200" b="1" dirty="0"/>
              <a:t>of inquiry practices that are implemented in Chemistry and mathematics classes in Dubai, UAE</a:t>
            </a:r>
            <a:endParaRPr lang="en-GB" sz="3200" dirty="0"/>
          </a:p>
        </p:txBody>
      </p:sp>
      <p:sp>
        <p:nvSpPr>
          <p:cNvPr id="8" name="Subtitle 2"/>
          <p:cNvSpPr>
            <a:spLocks noGrp="1"/>
          </p:cNvSpPr>
          <p:nvPr>
            <p:ph type="subTitle" idx="1"/>
          </p:nvPr>
        </p:nvSpPr>
        <p:spPr>
          <a:xfrm>
            <a:off x="1115616" y="5142519"/>
            <a:ext cx="3492388" cy="582035"/>
          </a:xfrm>
        </p:spPr>
        <p:txBody>
          <a:bodyPr>
            <a:normAutofit fontScale="25000" lnSpcReduction="20000"/>
          </a:bodyPr>
          <a:lstStyle/>
          <a:p>
            <a:r>
              <a:rPr lang="en-US" sz="8000" b="1" dirty="0" smtClean="0">
                <a:solidFill>
                  <a:srgbClr val="0000FF"/>
                </a:solidFill>
                <a:latin typeface="Times New Roman"/>
                <a:cs typeface="Times New Roman"/>
              </a:rPr>
              <a:t>Marwa Eltanahy   </a:t>
            </a:r>
          </a:p>
          <a:p>
            <a:r>
              <a:rPr lang="en-US" sz="8000" b="1" dirty="0" smtClean="0">
                <a:solidFill>
                  <a:srgbClr val="0000FF"/>
                </a:solidFill>
                <a:latin typeface="Times New Roman"/>
                <a:cs typeface="Times New Roman"/>
              </a:rPr>
              <a:t>DIC018   </a:t>
            </a:r>
          </a:p>
          <a:p>
            <a:endParaRPr lang="en-US" dirty="0">
              <a:solidFill>
                <a:srgbClr val="0000FF"/>
              </a:solidFill>
            </a:endParaRPr>
          </a:p>
        </p:txBody>
      </p:sp>
      <p:sp>
        <p:nvSpPr>
          <p:cNvPr id="5123" name="Text Box 15"/>
          <p:cNvSpPr txBox="1">
            <a:spLocks noChangeArrowheads="1"/>
          </p:cNvSpPr>
          <p:nvPr/>
        </p:nvSpPr>
        <p:spPr bwMode="auto">
          <a:xfrm>
            <a:off x="3870325" y="2001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5" name="Picture 1" descr="BUi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409" y="182216"/>
            <a:ext cx="1687736" cy="79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83959" y="1579798"/>
            <a:ext cx="7596453" cy="841090"/>
            <a:chOff x="652028" y="1160748"/>
            <a:chExt cx="7952420" cy="841090"/>
          </a:xfrm>
        </p:grpSpPr>
        <p:sp>
          <p:nvSpPr>
            <p:cNvPr id="9" name="Rectangle 8"/>
            <p:cNvSpPr/>
            <p:nvPr/>
          </p:nvSpPr>
          <p:spPr>
            <a:xfrm>
              <a:off x="652028" y="1160748"/>
              <a:ext cx="7952420" cy="841090"/>
            </a:xfrm>
            <a:prstGeom prst="rect">
              <a:avLst/>
            </a:prstGeom>
            <a:solidFill>
              <a:schemeClr val="bg2">
                <a:lumMod val="75000"/>
              </a:schemeClr>
            </a:solidFill>
            <a:ln>
              <a:solidFill>
                <a:schemeClr val="tx2">
                  <a:lumMod val="50000"/>
                </a:schemeClr>
              </a:solid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Rectangle 1"/>
            <p:cNvSpPr/>
            <p:nvPr/>
          </p:nvSpPr>
          <p:spPr>
            <a:xfrm>
              <a:off x="899592" y="1268760"/>
              <a:ext cx="7524835" cy="646331"/>
            </a:xfrm>
            <a:prstGeom prst="rect">
              <a:avLst/>
            </a:prstGeom>
          </p:spPr>
          <p:txBody>
            <a:bodyPr wrap="square">
              <a:spAutoFit/>
            </a:bodyPr>
            <a:lstStyle/>
            <a:p>
              <a:r>
                <a:rPr lang="en-US" b="1" dirty="0"/>
                <a:t>International Conferences, Dubai 13th and 14th January, 2016</a:t>
              </a:r>
              <a:endParaRPr lang="en-GB" dirty="0"/>
            </a:p>
            <a:p>
              <a:r>
                <a:rPr lang="en-US" b="1" dirty="0"/>
                <a:t>Venue: Al-</a:t>
              </a:r>
              <a:r>
                <a:rPr lang="en-US" b="1" dirty="0" err="1"/>
                <a:t>Bustan</a:t>
              </a:r>
              <a:r>
                <a:rPr lang="en-US" b="1" dirty="0"/>
                <a:t> Centre and Residence, Al </a:t>
              </a:r>
              <a:r>
                <a:rPr lang="en-US" b="1" dirty="0" err="1"/>
                <a:t>Nahda</a:t>
              </a:r>
              <a:r>
                <a:rPr lang="en-US" b="1" dirty="0"/>
                <a:t> Road, U.A.E.</a:t>
              </a:r>
              <a:endParaRPr lang="en-GB" dirty="0"/>
            </a:p>
          </p:txBody>
        </p:sp>
      </p:grpSp>
      <p:pic>
        <p:nvPicPr>
          <p:cNvPr id="7" name="Picture 6" descr="Screen Shot 2016-01-06 at 09.38.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32" y="182216"/>
            <a:ext cx="1863954" cy="1109550"/>
          </a:xfrm>
          <a:prstGeom prst="rect">
            <a:avLst/>
          </a:prstGeom>
          <a:ln>
            <a:noFill/>
          </a:ln>
          <a:effectLst>
            <a:softEdge rad="1125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1520" y="-171400"/>
            <a:ext cx="9144000" cy="39356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l" eaLnBrk="1" hangingPunct="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Main Obstacles of implementing Inquiry learning</a:t>
            </a:r>
            <a:endParaRPr lang="en-US" altLang="en-US" sz="2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251520" y="728699"/>
            <a:ext cx="8712968" cy="11283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dirty="0">
              <a:solidFill>
                <a:srgbClr val="000000"/>
              </a:solidFill>
            </a:endParaRPr>
          </a:p>
        </p:txBody>
      </p:sp>
      <p:graphicFrame>
        <p:nvGraphicFramePr>
          <p:cNvPr id="4" name="Diagram 3"/>
          <p:cNvGraphicFramePr/>
          <p:nvPr>
            <p:extLst>
              <p:ext uri="{D42A27DB-BD31-4B8C-83A1-F6EECF244321}">
                <p14:modId xmlns:p14="http://schemas.microsoft.com/office/powerpoint/2010/main" val="1557676947"/>
              </p:ext>
            </p:extLst>
          </p:nvPr>
        </p:nvGraphicFramePr>
        <p:xfrm>
          <a:off x="1079612" y="2089775"/>
          <a:ext cx="712879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184068" y="1844824"/>
            <a:ext cx="2729076"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80FF"/>
                </a:solidFill>
              </a:rPr>
              <a:t>Inquiry activities should fit the class time </a:t>
            </a:r>
            <a:endParaRPr lang="en-US" sz="1600" dirty="0">
              <a:solidFill>
                <a:srgbClr val="0080FF"/>
              </a:solidFill>
            </a:endParaRPr>
          </a:p>
        </p:txBody>
      </p:sp>
      <p:sp>
        <p:nvSpPr>
          <p:cNvPr id="9" name="Rectangle 8"/>
          <p:cNvSpPr/>
          <p:nvPr/>
        </p:nvSpPr>
        <p:spPr>
          <a:xfrm>
            <a:off x="7303534" y="2960948"/>
            <a:ext cx="180497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80FF"/>
                </a:solidFill>
              </a:rPr>
              <a:t>Intensive process required technology &amp; materials</a:t>
            </a:r>
            <a:endParaRPr lang="en-US" sz="1600" dirty="0">
              <a:solidFill>
                <a:srgbClr val="0080FF"/>
              </a:solidFill>
            </a:endParaRPr>
          </a:p>
        </p:txBody>
      </p:sp>
      <p:sp>
        <p:nvSpPr>
          <p:cNvPr id="10" name="Rectangle 9"/>
          <p:cNvSpPr/>
          <p:nvPr/>
        </p:nvSpPr>
        <p:spPr>
          <a:xfrm>
            <a:off x="7375542" y="4510861"/>
            <a:ext cx="180497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80FF"/>
                </a:solidFill>
              </a:rPr>
              <a:t>Support traditional teaching</a:t>
            </a:r>
          </a:p>
          <a:p>
            <a:pPr algn="ctr"/>
            <a:r>
              <a:rPr lang="en-US" sz="1600" dirty="0" smtClean="0">
                <a:solidFill>
                  <a:srgbClr val="0080FF"/>
                </a:solidFill>
              </a:rPr>
              <a:t> approach</a:t>
            </a:r>
            <a:endParaRPr lang="en-US" sz="1600" dirty="0">
              <a:solidFill>
                <a:srgbClr val="0080FF"/>
              </a:solidFill>
            </a:endParaRPr>
          </a:p>
        </p:txBody>
      </p:sp>
      <p:sp>
        <p:nvSpPr>
          <p:cNvPr id="11" name="Rectangle 10"/>
          <p:cNvSpPr/>
          <p:nvPr/>
        </p:nvSpPr>
        <p:spPr>
          <a:xfrm>
            <a:off x="5323314" y="5841268"/>
            <a:ext cx="180497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80FF"/>
                </a:solidFill>
              </a:rPr>
              <a:t>Students should be fully engaged in inquiry learning</a:t>
            </a:r>
            <a:endParaRPr lang="en-US" sz="1600" dirty="0">
              <a:solidFill>
                <a:srgbClr val="0080FF"/>
              </a:solidFill>
            </a:endParaRPr>
          </a:p>
        </p:txBody>
      </p:sp>
      <p:sp>
        <p:nvSpPr>
          <p:cNvPr id="12" name="Rectangle 11"/>
          <p:cNvSpPr/>
          <p:nvPr/>
        </p:nvSpPr>
        <p:spPr>
          <a:xfrm>
            <a:off x="354762" y="4905164"/>
            <a:ext cx="180497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80FF"/>
                </a:solidFill>
              </a:rPr>
              <a:t>Nature of IBL and its elements should be recognized</a:t>
            </a:r>
            <a:endParaRPr lang="en-US" sz="1600" dirty="0">
              <a:solidFill>
                <a:srgbClr val="0080FF"/>
              </a:solidFill>
            </a:endParaRPr>
          </a:p>
        </p:txBody>
      </p:sp>
      <p:sp>
        <p:nvSpPr>
          <p:cNvPr id="13" name="Rectangle 12"/>
          <p:cNvSpPr/>
          <p:nvPr/>
        </p:nvSpPr>
        <p:spPr>
          <a:xfrm>
            <a:off x="287524" y="2204864"/>
            <a:ext cx="2016224"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80FF"/>
                </a:solidFill>
              </a:rPr>
              <a:t>Uniform appropriation of inquiry features </a:t>
            </a:r>
            <a:endParaRPr lang="en-US" sz="1600" dirty="0">
              <a:solidFill>
                <a:srgbClr val="0080FF"/>
              </a:solidFill>
            </a:endParaRPr>
          </a:p>
        </p:txBody>
      </p:sp>
      <p:sp>
        <p:nvSpPr>
          <p:cNvPr id="7" name="Rectangle 6"/>
          <p:cNvSpPr/>
          <p:nvPr/>
        </p:nvSpPr>
        <p:spPr>
          <a:xfrm>
            <a:off x="464440" y="656692"/>
            <a:ext cx="8500048" cy="1200329"/>
          </a:xfrm>
          <a:prstGeom prst="rect">
            <a:avLst/>
          </a:prstGeom>
        </p:spPr>
        <p:txBody>
          <a:bodyPr wrap="square">
            <a:spAutoFit/>
          </a:bodyPr>
          <a:lstStyle/>
          <a:p>
            <a:pPr algn="just"/>
            <a:r>
              <a:rPr lang="en-US" dirty="0">
                <a:latin typeface="Times New Roman"/>
                <a:cs typeface="Times New Roman"/>
              </a:rPr>
              <a:t>Although, inquiry practices support the acquisition of scientific skills that are essential for students to connect real life applications to the subject matter.  Previous studies in education reform claimed that it is difficult to plan and implement a successful inquiry technique (The National Academics, 2005)</a:t>
            </a:r>
            <a:r>
              <a:rPr lang="en-US" dirty="0"/>
              <a:t>, </a:t>
            </a:r>
          </a:p>
        </p:txBody>
      </p:sp>
      <p:sp>
        <p:nvSpPr>
          <p:cNvPr id="15" name="TextBox 14"/>
          <p:cNvSpPr txBox="1"/>
          <p:nvPr/>
        </p:nvSpPr>
        <p:spPr>
          <a:xfrm>
            <a:off x="8465776" y="6215739"/>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51280" y="296652"/>
            <a:ext cx="8041440" cy="324036"/>
          </a:xfrm>
        </p:spPr>
        <p:txBody>
          <a:bodyPr/>
          <a:lstStyle/>
          <a:p>
            <a:pPr algn="l"/>
            <a:r>
              <a:rPr lang="en-US" sz="4400" dirty="0" smtClean="0">
                <a:effectLst>
                  <a:glow rad="101600">
                    <a:srgbClr val="FFFF00">
                      <a:alpha val="75000"/>
                    </a:srgbClr>
                  </a:glow>
                </a:effectLst>
              </a:rPr>
              <a:t>Methodology</a:t>
            </a:r>
            <a:endParaRPr lang="en-US" sz="4400" dirty="0"/>
          </a:p>
        </p:txBody>
      </p:sp>
      <p:sp>
        <p:nvSpPr>
          <p:cNvPr id="2" name="Rounded Rectangle 1"/>
          <p:cNvSpPr/>
          <p:nvPr/>
        </p:nvSpPr>
        <p:spPr>
          <a:xfrm>
            <a:off x="551280" y="1196752"/>
            <a:ext cx="3588672" cy="900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Qualitative case study</a:t>
            </a:r>
            <a:endParaRPr lang="en-US" sz="2400" dirty="0"/>
          </a:p>
        </p:txBody>
      </p:sp>
      <p:cxnSp>
        <p:nvCxnSpPr>
          <p:cNvPr id="12" name="Straight Arrow Connector 11"/>
          <p:cNvCxnSpPr/>
          <p:nvPr/>
        </p:nvCxnSpPr>
        <p:spPr>
          <a:xfrm>
            <a:off x="4283968" y="1700808"/>
            <a:ext cx="14401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74096" y="1268760"/>
            <a:ext cx="1070012" cy="369332"/>
          </a:xfrm>
          <a:prstGeom prst="rect">
            <a:avLst/>
          </a:prstGeom>
          <a:noFill/>
        </p:spPr>
        <p:txBody>
          <a:bodyPr wrap="none" rtlCol="0">
            <a:spAutoFit/>
          </a:bodyPr>
          <a:lstStyle/>
          <a:p>
            <a:r>
              <a:rPr lang="en-US" dirty="0" smtClean="0"/>
              <a:t>By using</a:t>
            </a:r>
            <a:endParaRPr lang="en-US" dirty="0"/>
          </a:p>
        </p:txBody>
      </p:sp>
      <p:sp>
        <p:nvSpPr>
          <p:cNvPr id="18" name="TextBox 17"/>
          <p:cNvSpPr txBox="1"/>
          <p:nvPr/>
        </p:nvSpPr>
        <p:spPr>
          <a:xfrm>
            <a:off x="5976156" y="1412776"/>
            <a:ext cx="1844075" cy="461665"/>
          </a:xfrm>
          <a:prstGeom prst="rect">
            <a:avLst/>
          </a:prstGeom>
          <a:noFill/>
        </p:spPr>
        <p:txBody>
          <a:bodyPr wrap="none" rtlCol="0">
            <a:spAutoFit/>
          </a:bodyPr>
          <a:lstStyle/>
          <a:p>
            <a:r>
              <a:rPr lang="en-US" sz="2400" dirty="0" smtClean="0"/>
              <a:t>Observation</a:t>
            </a:r>
            <a:endParaRPr lang="en-US" sz="2400" dirty="0"/>
          </a:p>
        </p:txBody>
      </p:sp>
      <p:sp>
        <p:nvSpPr>
          <p:cNvPr id="20" name="Rectangle 19"/>
          <p:cNvSpPr/>
          <p:nvPr/>
        </p:nvSpPr>
        <p:spPr>
          <a:xfrm>
            <a:off x="418992" y="2096852"/>
            <a:ext cx="8041440" cy="1200329"/>
          </a:xfrm>
          <a:prstGeom prst="rect">
            <a:avLst/>
          </a:prstGeom>
        </p:spPr>
        <p:txBody>
          <a:bodyPr wrap="square">
            <a:spAutoFit/>
          </a:bodyPr>
          <a:lstStyle/>
          <a:p>
            <a:pPr algn="just"/>
            <a:r>
              <a:rPr lang="en-US" dirty="0"/>
              <a:t>Observation is a great tool that help observer obtain information about different corresponding factors that affect the class context such as teachers and students behaviors, attitudes, teaching strategies and learning activities as well (Johnson &amp; Christensen 2008).</a:t>
            </a:r>
            <a:r>
              <a:rPr lang="en-GB" dirty="0"/>
              <a:t> </a:t>
            </a:r>
            <a:endParaRPr lang="en-US" dirty="0"/>
          </a:p>
        </p:txBody>
      </p:sp>
      <p:sp>
        <p:nvSpPr>
          <p:cNvPr id="22" name="Rectangle 21"/>
          <p:cNvSpPr/>
          <p:nvPr/>
        </p:nvSpPr>
        <p:spPr>
          <a:xfrm>
            <a:off x="582808" y="4329849"/>
            <a:ext cx="790915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The observation tool is modified from </a:t>
            </a:r>
            <a:endParaRPr lang="en-US" dirty="0" smtClean="0"/>
          </a:p>
          <a:p>
            <a:r>
              <a:rPr lang="en-US" dirty="0" smtClean="0"/>
              <a:t>“</a:t>
            </a:r>
            <a:r>
              <a:rPr lang="en-US" dirty="0"/>
              <a:t>assessing student understanding in science” (</a:t>
            </a:r>
            <a:r>
              <a:rPr lang="en-US" dirty="0" err="1"/>
              <a:t>Enger</a:t>
            </a:r>
            <a:r>
              <a:rPr lang="en-US" dirty="0"/>
              <a:t> </a:t>
            </a:r>
            <a:r>
              <a:rPr lang="en-US" dirty="0" smtClean="0"/>
              <a:t>&amp; </a:t>
            </a:r>
            <a:r>
              <a:rPr lang="en-US" dirty="0" err="1" smtClean="0"/>
              <a:t>Yager</a:t>
            </a:r>
            <a:r>
              <a:rPr lang="en-US" dirty="0" smtClean="0"/>
              <a:t> </a:t>
            </a:r>
            <a:r>
              <a:rPr lang="en-US" dirty="0"/>
              <a:t>2009)</a:t>
            </a:r>
            <a:r>
              <a:rPr lang="en-GB" dirty="0"/>
              <a:t> </a:t>
            </a:r>
            <a:endParaRPr lang="en-US" dirty="0"/>
          </a:p>
        </p:txBody>
      </p:sp>
      <p:sp>
        <p:nvSpPr>
          <p:cNvPr id="23" name="TextBox 22"/>
          <p:cNvSpPr txBox="1"/>
          <p:nvPr/>
        </p:nvSpPr>
        <p:spPr>
          <a:xfrm>
            <a:off x="747497" y="3868016"/>
            <a:ext cx="4006225" cy="677108"/>
          </a:xfrm>
          <a:prstGeom prst="rect">
            <a:avLst/>
          </a:prstGeom>
          <a:noFill/>
        </p:spPr>
        <p:txBody>
          <a:bodyPr wrap="none" rtlCol="0">
            <a:spAutoFit/>
          </a:bodyPr>
          <a:lstStyle/>
          <a:p>
            <a:r>
              <a:rPr lang="en-US" sz="2000" b="1" dirty="0" smtClean="0"/>
              <a:t>To increase the study reliability</a:t>
            </a:r>
          </a:p>
          <a:p>
            <a:endParaRPr lang="en-US" dirty="0"/>
          </a:p>
        </p:txBody>
      </p:sp>
      <p:sp>
        <p:nvSpPr>
          <p:cNvPr id="24" name="Rounded Rectangle 23"/>
          <p:cNvSpPr/>
          <p:nvPr/>
        </p:nvSpPr>
        <p:spPr>
          <a:xfrm>
            <a:off x="791580" y="3836684"/>
            <a:ext cx="3998146" cy="420408"/>
          </a:xfrm>
          <a:prstGeom prst="round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83568" y="5128156"/>
            <a:ext cx="3788217" cy="677108"/>
          </a:xfrm>
          <a:prstGeom prst="rect">
            <a:avLst/>
          </a:prstGeom>
          <a:noFill/>
        </p:spPr>
        <p:txBody>
          <a:bodyPr wrap="none" rtlCol="0">
            <a:spAutoFit/>
          </a:bodyPr>
          <a:lstStyle/>
          <a:p>
            <a:r>
              <a:rPr lang="en-US" sz="2000" b="1" dirty="0" smtClean="0"/>
              <a:t>To increase the study Validity</a:t>
            </a:r>
          </a:p>
          <a:p>
            <a:endParaRPr lang="en-US" dirty="0"/>
          </a:p>
        </p:txBody>
      </p:sp>
      <p:sp>
        <p:nvSpPr>
          <p:cNvPr id="26" name="Rounded Rectangle 25"/>
          <p:cNvSpPr/>
          <p:nvPr/>
        </p:nvSpPr>
        <p:spPr>
          <a:xfrm>
            <a:off x="755576" y="5132828"/>
            <a:ext cx="3998146" cy="420408"/>
          </a:xfrm>
          <a:prstGeom prst="round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284" y="5581792"/>
            <a:ext cx="790915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Its protocol is reviewed by professional educator in BUID</a:t>
            </a:r>
            <a:endParaRPr lang="en-US" dirty="0"/>
          </a:p>
        </p:txBody>
      </p:sp>
      <p:sp>
        <p:nvSpPr>
          <p:cNvPr id="29" name="TextBox 28"/>
          <p:cNvSpPr txBox="1"/>
          <p:nvPr/>
        </p:nvSpPr>
        <p:spPr>
          <a:xfrm>
            <a:off x="980052" y="3356188"/>
            <a:ext cx="7419482" cy="369332"/>
          </a:xfrm>
          <a:prstGeom prst="rect">
            <a:avLst/>
          </a:prstGeom>
          <a:noFill/>
        </p:spPr>
        <p:txBody>
          <a:bodyPr wrap="none" rtlCol="0">
            <a:spAutoFit/>
          </a:bodyPr>
          <a:lstStyle/>
          <a:p>
            <a:r>
              <a:rPr lang="en-US" b="1" dirty="0" smtClean="0">
                <a:solidFill>
                  <a:srgbClr val="3366FF"/>
                </a:solidFill>
              </a:rPr>
              <a:t>Four class visits took place to collect the required qualitative data </a:t>
            </a:r>
            <a:endParaRPr lang="en-US" b="1" dirty="0">
              <a:solidFill>
                <a:srgbClr val="3366FF"/>
              </a:solidFill>
            </a:endParaRPr>
          </a:p>
        </p:txBody>
      </p:sp>
    </p:spTree>
    <p:extLst>
      <p:ext uri="{BB962C8B-B14F-4D97-AF65-F5344CB8AC3E}">
        <p14:creationId xmlns:p14="http://schemas.microsoft.com/office/powerpoint/2010/main" val="3146835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1280" y="296652"/>
            <a:ext cx="8041440" cy="324036"/>
          </a:xfrm>
        </p:spPr>
        <p:txBody>
          <a:bodyPr/>
          <a:lstStyle/>
          <a:p>
            <a:pPr algn="l"/>
            <a:r>
              <a:rPr lang="en-US" sz="4400" dirty="0" smtClean="0">
                <a:effectLst>
                  <a:glow rad="101600">
                    <a:srgbClr val="FFFF00">
                      <a:alpha val="75000"/>
                    </a:srgbClr>
                  </a:glow>
                </a:effectLst>
              </a:rPr>
              <a:t>Methodology</a:t>
            </a:r>
            <a:endParaRPr lang="en-US" sz="4400" dirty="0"/>
          </a:p>
        </p:txBody>
      </p:sp>
      <p:grpSp>
        <p:nvGrpSpPr>
          <p:cNvPr id="2" name="Group 1"/>
          <p:cNvGrpSpPr/>
          <p:nvPr/>
        </p:nvGrpSpPr>
        <p:grpSpPr>
          <a:xfrm>
            <a:off x="568471" y="1052736"/>
            <a:ext cx="7603929" cy="1404156"/>
            <a:chOff x="568471" y="1052736"/>
            <a:chExt cx="7603929" cy="1404156"/>
          </a:xfrm>
        </p:grpSpPr>
        <p:grpSp>
          <p:nvGrpSpPr>
            <p:cNvPr id="18" name="Group 17"/>
            <p:cNvGrpSpPr/>
            <p:nvPr/>
          </p:nvGrpSpPr>
          <p:grpSpPr>
            <a:xfrm>
              <a:off x="568471" y="1232756"/>
              <a:ext cx="2275337" cy="900100"/>
              <a:chOff x="568471" y="1088740"/>
              <a:chExt cx="2275337" cy="900100"/>
            </a:xfrm>
          </p:grpSpPr>
          <p:sp>
            <p:nvSpPr>
              <p:cNvPr id="5" name="TextBox 4"/>
              <p:cNvSpPr txBox="1"/>
              <p:nvPr/>
            </p:nvSpPr>
            <p:spPr>
              <a:xfrm>
                <a:off x="568471" y="1289425"/>
                <a:ext cx="151841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latin typeface="Times New Roman"/>
                    <a:cs typeface="Times New Roman"/>
                  </a:rPr>
                  <a:t>Population</a:t>
                </a:r>
                <a:endParaRPr lang="en-US" sz="2400" dirty="0">
                  <a:latin typeface="Times New Roman"/>
                  <a:cs typeface="Times New Roman"/>
                </a:endParaRPr>
              </a:p>
            </p:txBody>
          </p:sp>
          <p:cxnSp>
            <p:nvCxnSpPr>
              <p:cNvPr id="10" name="Straight Connector 9"/>
              <p:cNvCxnSpPr>
                <a:stCxn id="5" idx="3"/>
              </p:cNvCxnSpPr>
              <p:nvPr/>
            </p:nvCxnSpPr>
            <p:spPr>
              <a:xfrm>
                <a:off x="2086885" y="1520258"/>
                <a:ext cx="360879" cy="5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447764" y="1088740"/>
                <a:ext cx="0" cy="90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447764" y="1088740"/>
                <a:ext cx="3960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447764" y="1988840"/>
                <a:ext cx="3960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Rounded Rectangle 18"/>
            <p:cNvSpPr/>
            <p:nvPr/>
          </p:nvSpPr>
          <p:spPr>
            <a:xfrm>
              <a:off x="2879812" y="1052736"/>
              <a:ext cx="5292588" cy="6120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Science and Mathematics teachers at the participating school in Dubai</a:t>
              </a:r>
              <a:endParaRPr lang="en-US" dirty="0"/>
            </a:p>
          </p:txBody>
        </p:sp>
        <p:sp>
          <p:nvSpPr>
            <p:cNvPr id="20" name="Rounded Rectangle 19"/>
            <p:cNvSpPr/>
            <p:nvPr/>
          </p:nvSpPr>
          <p:spPr>
            <a:xfrm>
              <a:off x="2879812" y="1808820"/>
              <a:ext cx="529258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Grade 12 students</a:t>
              </a:r>
              <a:endParaRPr lang="en-US" dirty="0"/>
            </a:p>
          </p:txBody>
        </p:sp>
      </p:grpSp>
      <p:grpSp>
        <p:nvGrpSpPr>
          <p:cNvPr id="21" name="Group 20"/>
          <p:cNvGrpSpPr/>
          <p:nvPr/>
        </p:nvGrpSpPr>
        <p:grpSpPr>
          <a:xfrm>
            <a:off x="551281" y="3032956"/>
            <a:ext cx="2433086" cy="2376264"/>
            <a:chOff x="568471" y="656692"/>
            <a:chExt cx="2275337" cy="2376264"/>
          </a:xfrm>
        </p:grpSpPr>
        <p:sp>
          <p:nvSpPr>
            <p:cNvPr id="22" name="TextBox 21"/>
            <p:cNvSpPr txBox="1"/>
            <p:nvPr/>
          </p:nvSpPr>
          <p:spPr>
            <a:xfrm>
              <a:off x="568471" y="1088740"/>
              <a:ext cx="1518264"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latin typeface="Times New Roman"/>
                  <a:cs typeface="Times New Roman"/>
                </a:rPr>
                <a:t>Purposeful </a:t>
              </a:r>
            </a:p>
            <a:p>
              <a:r>
                <a:rPr lang="en-US" sz="2400" dirty="0" smtClean="0">
                  <a:latin typeface="Times New Roman"/>
                  <a:cs typeface="Times New Roman"/>
                </a:rPr>
                <a:t>Sampling</a:t>
              </a:r>
              <a:endParaRPr lang="en-US" sz="2400" dirty="0">
                <a:latin typeface="Times New Roman"/>
                <a:cs typeface="Times New Roman"/>
              </a:endParaRPr>
            </a:p>
          </p:txBody>
        </p:sp>
        <p:cxnSp>
          <p:nvCxnSpPr>
            <p:cNvPr id="23" name="Straight Connector 22"/>
            <p:cNvCxnSpPr>
              <a:stCxn id="22" idx="3"/>
            </p:cNvCxnSpPr>
            <p:nvPr/>
          </p:nvCxnSpPr>
          <p:spPr>
            <a:xfrm>
              <a:off x="2086735" y="1504239"/>
              <a:ext cx="36102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47764" y="656692"/>
              <a:ext cx="0" cy="23762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447764" y="656692"/>
              <a:ext cx="3960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447764" y="3032956"/>
              <a:ext cx="3960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2997902" y="2777402"/>
            <a:ext cx="5594818" cy="1695714"/>
            <a:chOff x="2997902" y="2777402"/>
            <a:chExt cx="5594818" cy="1695714"/>
          </a:xfrm>
        </p:grpSpPr>
        <p:grpSp>
          <p:nvGrpSpPr>
            <p:cNvPr id="57" name="Group 56"/>
            <p:cNvGrpSpPr/>
            <p:nvPr/>
          </p:nvGrpSpPr>
          <p:grpSpPr>
            <a:xfrm>
              <a:off x="2997902" y="2777402"/>
              <a:ext cx="5594818" cy="615594"/>
              <a:chOff x="2997902" y="2615384"/>
              <a:chExt cx="5594818" cy="615594"/>
            </a:xfrm>
          </p:grpSpPr>
          <p:sp>
            <p:nvSpPr>
              <p:cNvPr id="30" name="Rounded Rectangle 29"/>
              <p:cNvSpPr/>
              <p:nvPr/>
            </p:nvSpPr>
            <p:spPr>
              <a:xfrm>
                <a:off x="2997902" y="2618910"/>
                <a:ext cx="2798234" cy="6120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1 Chemistry &amp; 1 math (female teachers)</a:t>
                </a:r>
                <a:endParaRPr lang="en-US" dirty="0"/>
              </a:p>
            </p:txBody>
          </p:sp>
          <p:cxnSp>
            <p:nvCxnSpPr>
              <p:cNvPr id="32" name="Straight Arrow Connector 31"/>
              <p:cNvCxnSpPr>
                <a:stCxn id="30" idx="3"/>
              </p:cNvCxnSpPr>
              <p:nvPr/>
            </p:nvCxnSpPr>
            <p:spPr>
              <a:xfrm>
                <a:off x="5796136" y="2924944"/>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6372200" y="2615384"/>
                <a:ext cx="2220520" cy="6120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Nominated by the admin</a:t>
                </a:r>
                <a:endParaRPr lang="en-US" dirty="0"/>
              </a:p>
            </p:txBody>
          </p:sp>
        </p:grpSp>
        <p:grpSp>
          <p:nvGrpSpPr>
            <p:cNvPr id="56" name="Group 55"/>
            <p:cNvGrpSpPr/>
            <p:nvPr/>
          </p:nvGrpSpPr>
          <p:grpSpPr>
            <a:xfrm>
              <a:off x="3573966" y="3429000"/>
              <a:ext cx="3908494" cy="1044116"/>
              <a:chOff x="3573966" y="3389470"/>
              <a:chExt cx="3908494" cy="1044116"/>
            </a:xfrm>
          </p:grpSpPr>
          <p:grpSp>
            <p:nvGrpSpPr>
              <p:cNvPr id="43" name="Group 42"/>
              <p:cNvGrpSpPr/>
              <p:nvPr/>
            </p:nvGrpSpPr>
            <p:grpSpPr>
              <a:xfrm>
                <a:off x="6372200" y="3389470"/>
                <a:ext cx="1110260" cy="741608"/>
                <a:chOff x="6372200" y="3245454"/>
                <a:chExt cx="1110260" cy="741608"/>
              </a:xfrm>
            </p:grpSpPr>
            <p:cxnSp>
              <p:nvCxnSpPr>
                <p:cNvPr id="39" name="Straight Connector 38"/>
                <p:cNvCxnSpPr>
                  <a:stCxn id="33" idx="2"/>
                </p:cNvCxnSpPr>
                <p:nvPr/>
              </p:nvCxnSpPr>
              <p:spPr>
                <a:xfrm>
                  <a:off x="7482460" y="3245454"/>
                  <a:ext cx="0" cy="741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6372200" y="3929530"/>
                  <a:ext cx="11102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5" name="Rounded Rectangle 44"/>
              <p:cNvSpPr/>
              <p:nvPr/>
            </p:nvSpPr>
            <p:spPr>
              <a:xfrm>
                <a:off x="3573966" y="3821518"/>
                <a:ext cx="2798234" cy="6120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Good inquiry practices</a:t>
                </a:r>
                <a:endParaRPr lang="en-US" dirty="0"/>
              </a:p>
            </p:txBody>
          </p:sp>
        </p:grpSp>
      </p:grpSp>
      <p:grpSp>
        <p:nvGrpSpPr>
          <p:cNvPr id="6" name="Group 5"/>
          <p:cNvGrpSpPr/>
          <p:nvPr/>
        </p:nvGrpSpPr>
        <p:grpSpPr>
          <a:xfrm>
            <a:off x="2997902" y="5097958"/>
            <a:ext cx="5858574" cy="923330"/>
            <a:chOff x="2997902" y="5097958"/>
            <a:chExt cx="5858574" cy="923330"/>
          </a:xfrm>
        </p:grpSpPr>
        <p:grpSp>
          <p:nvGrpSpPr>
            <p:cNvPr id="52" name="Group 51"/>
            <p:cNvGrpSpPr/>
            <p:nvPr/>
          </p:nvGrpSpPr>
          <p:grpSpPr>
            <a:xfrm>
              <a:off x="2997902" y="5265204"/>
              <a:ext cx="4022370" cy="648072"/>
              <a:chOff x="2997902" y="5409220"/>
              <a:chExt cx="4022370" cy="648072"/>
            </a:xfrm>
          </p:grpSpPr>
          <p:sp>
            <p:nvSpPr>
              <p:cNvPr id="46" name="Rounded Rectangle 45"/>
              <p:cNvSpPr/>
              <p:nvPr/>
            </p:nvSpPr>
            <p:spPr>
              <a:xfrm>
                <a:off x="5004048" y="5409220"/>
                <a:ext cx="1440160"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Above 14 </a:t>
                </a:r>
              </a:p>
              <a:p>
                <a:pPr algn="ctr"/>
                <a:r>
                  <a:rPr lang="en-US" dirty="0" smtClean="0"/>
                  <a:t>years old</a:t>
                </a:r>
                <a:endParaRPr lang="en-US" dirty="0"/>
              </a:p>
            </p:txBody>
          </p:sp>
          <p:cxnSp>
            <p:nvCxnSpPr>
              <p:cNvPr id="47" name="Straight Arrow Connector 46"/>
              <p:cNvCxnSpPr/>
              <p:nvPr/>
            </p:nvCxnSpPr>
            <p:spPr>
              <a:xfrm>
                <a:off x="6444208" y="5733256"/>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2997902" y="5409220"/>
                <a:ext cx="1440160"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40 girls</a:t>
                </a:r>
              </a:p>
              <a:p>
                <a:pPr algn="ctr"/>
                <a:r>
                  <a:rPr lang="en-US" dirty="0" smtClean="0"/>
                  <a:t> (2 classes)</a:t>
                </a:r>
                <a:endParaRPr lang="en-US" dirty="0"/>
              </a:p>
            </p:txBody>
          </p:sp>
          <p:cxnSp>
            <p:nvCxnSpPr>
              <p:cNvPr id="51" name="Straight Arrow Connector 50"/>
              <p:cNvCxnSpPr/>
              <p:nvPr/>
            </p:nvCxnSpPr>
            <p:spPr>
              <a:xfrm>
                <a:off x="4391980" y="5769260"/>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4" name="Rectangle 53"/>
            <p:cNvSpPr/>
            <p:nvPr/>
          </p:nvSpPr>
          <p:spPr>
            <a:xfrm>
              <a:off x="7025048" y="5097958"/>
              <a:ext cx="183142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formal </a:t>
              </a:r>
              <a:r>
                <a:rPr lang="en-US" dirty="0" smtClean="0"/>
                <a:t>operational</a:t>
              </a:r>
            </a:p>
            <a:p>
              <a:r>
                <a:rPr lang="en-US" dirty="0" smtClean="0"/>
                <a:t> </a:t>
              </a:r>
              <a:r>
                <a:rPr lang="en-US" dirty="0"/>
                <a:t>stage’s skills </a:t>
              </a:r>
            </a:p>
          </p:txBody>
        </p:sp>
      </p:grpSp>
      <p:sp>
        <p:nvSpPr>
          <p:cNvPr id="55" name="Rounded Rectangle 54"/>
          <p:cNvSpPr/>
          <p:nvPr/>
        </p:nvSpPr>
        <p:spPr>
          <a:xfrm>
            <a:off x="107504" y="2543376"/>
            <a:ext cx="8964488" cy="3801948"/>
          </a:xfrm>
          <a:prstGeom prst="roundRect">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126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heel(1)">
                                      <p:cBhvr>
                                        <p:cTn id="14" dur="20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trips(down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1280" y="476672"/>
            <a:ext cx="8041440" cy="324036"/>
          </a:xfrm>
        </p:spPr>
        <p:txBody>
          <a:bodyPr/>
          <a:lstStyle/>
          <a:p>
            <a:pPr algn="l"/>
            <a:r>
              <a:rPr lang="en-US" sz="4400" dirty="0" smtClean="0">
                <a:effectLst>
                  <a:glow rad="101600">
                    <a:srgbClr val="FFFF00">
                      <a:alpha val="75000"/>
                    </a:srgbClr>
                  </a:glow>
                </a:effectLst>
              </a:rPr>
              <a:t>Ethics</a:t>
            </a:r>
            <a:endParaRPr lang="en-US" sz="4400" dirty="0"/>
          </a:p>
        </p:txBody>
      </p:sp>
      <p:graphicFrame>
        <p:nvGraphicFramePr>
          <p:cNvPr id="6" name="Diagram 5"/>
          <p:cNvGraphicFramePr/>
          <p:nvPr>
            <p:extLst>
              <p:ext uri="{D42A27DB-BD31-4B8C-83A1-F6EECF244321}">
                <p14:modId xmlns:p14="http://schemas.microsoft.com/office/powerpoint/2010/main" val="3174324621"/>
              </p:ext>
            </p:extLst>
          </p:nvPr>
        </p:nvGraphicFramePr>
        <p:xfrm>
          <a:off x="-1008620" y="908720"/>
          <a:ext cx="108012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07504" y="224644"/>
            <a:ext cx="8964488" cy="6408712"/>
          </a:xfrm>
          <a:prstGeom prst="roundRect">
            <a:avLst/>
          </a:prstGeom>
          <a:noFill/>
          <a:ln w="57150" cmpd="thickThi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6078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1280" y="296652"/>
            <a:ext cx="8041440" cy="324036"/>
          </a:xfrm>
        </p:spPr>
        <p:txBody>
          <a:bodyPr/>
          <a:lstStyle/>
          <a:p>
            <a:pPr algn="l"/>
            <a:r>
              <a:rPr lang="en-US" sz="4400" dirty="0" smtClean="0">
                <a:effectLst>
                  <a:glow rad="101600">
                    <a:srgbClr val="FFFF00">
                      <a:alpha val="75000"/>
                    </a:srgbClr>
                  </a:glow>
                </a:effectLst>
              </a:rPr>
              <a:t>Data Analysis &amp; Findings</a:t>
            </a:r>
            <a:endParaRPr lang="en-US" sz="4400" dirty="0"/>
          </a:p>
        </p:txBody>
      </p:sp>
      <p:sp>
        <p:nvSpPr>
          <p:cNvPr id="8" name="Rectangle 7"/>
          <p:cNvSpPr/>
          <p:nvPr/>
        </p:nvSpPr>
        <p:spPr>
          <a:xfrm>
            <a:off x="479272" y="5365405"/>
            <a:ext cx="823318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000" dirty="0">
                <a:latin typeface="Times New Roman"/>
                <a:cs typeface="Times New Roman"/>
              </a:rPr>
              <a:t>Both mathematics and chemistry teachers have started their first classes by highlighting the main objectives of the lesson, listing its keywords and then mentioned the essential questions that should be investigated by </a:t>
            </a:r>
            <a:r>
              <a:rPr lang="en-US" sz="2000" dirty="0" smtClean="0">
                <a:latin typeface="Times New Roman"/>
                <a:cs typeface="Times New Roman"/>
              </a:rPr>
              <a:t>G12 </a:t>
            </a:r>
            <a:r>
              <a:rPr lang="en-US" sz="2000" dirty="0">
                <a:latin typeface="Times New Roman"/>
                <a:cs typeface="Times New Roman"/>
              </a:rPr>
              <a:t>students.</a:t>
            </a:r>
            <a:r>
              <a:rPr lang="en-GB" sz="2000" dirty="0">
                <a:latin typeface="Times New Roman"/>
                <a:cs typeface="Times New Roman"/>
              </a:rPr>
              <a:t> </a:t>
            </a:r>
            <a:endParaRPr lang="en-US" sz="2000" dirty="0">
              <a:latin typeface="Times New Roman"/>
              <a:cs typeface="Times New Roman"/>
            </a:endParaRPr>
          </a:p>
        </p:txBody>
      </p:sp>
      <p:pic>
        <p:nvPicPr>
          <p:cNvPr id="2" name="Picture 1" descr="Screen Shot 2016-01-12 at 11.2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577" y="1700808"/>
            <a:ext cx="6921500" cy="33123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rot="20459362">
            <a:off x="148982" y="1472644"/>
            <a:ext cx="4504303" cy="523220"/>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Demographic information</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671219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15516" y="15982"/>
            <a:ext cx="7884876" cy="904860"/>
          </a:xfrm>
        </p:spPr>
        <p:txBody>
          <a:bodyPr>
            <a:noAutofit/>
          </a:bodyPr>
          <a:lstStyle/>
          <a:p>
            <a:pPr algn="l"/>
            <a:r>
              <a:rPr lang="en-US" sz="3200" b="1" dirty="0"/>
              <a:t>Area </a:t>
            </a:r>
            <a:r>
              <a:rPr lang="en-US" sz="3200" b="1" dirty="0" smtClean="0"/>
              <a:t>&amp; Segments </a:t>
            </a:r>
            <a:r>
              <a:rPr lang="en-US" sz="3200" b="1" dirty="0"/>
              <a:t>of scientific inquiry</a:t>
            </a:r>
            <a:endParaRPr lang="en-US" altLang="en-US" sz="1800" b="1" dirty="0" smtClean="0">
              <a:solidFill>
                <a:srgbClr val="FFFF00"/>
              </a:solidFill>
            </a:endParaRPr>
          </a:p>
        </p:txBody>
      </p:sp>
      <p:sp>
        <p:nvSpPr>
          <p:cNvPr id="2" name="TextBox 1"/>
          <p:cNvSpPr txBox="1"/>
          <p:nvPr/>
        </p:nvSpPr>
        <p:spPr>
          <a:xfrm>
            <a:off x="827584" y="1119734"/>
            <a:ext cx="2232248"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u="sng" dirty="0"/>
              <a:t>Question </a:t>
            </a:r>
            <a:r>
              <a:rPr lang="en-US" sz="2400" b="1" u="sng" dirty="0" smtClean="0"/>
              <a:t>area</a:t>
            </a:r>
            <a:endParaRPr lang="en-US" sz="2400" dirty="0"/>
          </a:p>
        </p:txBody>
      </p:sp>
      <p:sp>
        <p:nvSpPr>
          <p:cNvPr id="4" name="TextBox 3"/>
          <p:cNvSpPr txBox="1"/>
          <p:nvPr/>
        </p:nvSpPr>
        <p:spPr>
          <a:xfrm>
            <a:off x="3131840" y="1119734"/>
            <a:ext cx="6660740" cy="646331"/>
          </a:xfrm>
          <a:prstGeom prst="rect">
            <a:avLst/>
          </a:prstGeom>
          <a:noFill/>
        </p:spPr>
        <p:txBody>
          <a:bodyPr wrap="square" rtlCol="0">
            <a:spAutoFit/>
          </a:bodyPr>
          <a:lstStyle/>
          <a:p>
            <a:r>
              <a:rPr lang="en-US" dirty="0"/>
              <a:t>1.Exploring the phenomenon</a:t>
            </a:r>
          </a:p>
          <a:p>
            <a:r>
              <a:rPr lang="en-US" dirty="0"/>
              <a:t>2.Focusing on a </a:t>
            </a:r>
            <a:r>
              <a:rPr lang="en-US" dirty="0" smtClean="0"/>
              <a:t>question</a:t>
            </a:r>
            <a:endParaRPr lang="en-US" dirty="0"/>
          </a:p>
        </p:txBody>
      </p:sp>
      <p:cxnSp>
        <p:nvCxnSpPr>
          <p:cNvPr id="5" name="Straight Connector 4"/>
          <p:cNvCxnSpPr/>
          <p:nvPr/>
        </p:nvCxnSpPr>
        <p:spPr>
          <a:xfrm>
            <a:off x="4752020" y="2096852"/>
            <a:ext cx="0" cy="432048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a:xfrm>
            <a:off x="1187624" y="1844824"/>
            <a:ext cx="2592288" cy="32403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Chemistry</a:t>
            </a:r>
            <a:endParaRPr lang="en-US" sz="2400" dirty="0"/>
          </a:p>
        </p:txBody>
      </p:sp>
      <p:sp>
        <p:nvSpPr>
          <p:cNvPr id="8" name="Rounded Rectangle 7"/>
          <p:cNvSpPr/>
          <p:nvPr/>
        </p:nvSpPr>
        <p:spPr>
          <a:xfrm>
            <a:off x="5436096" y="1844824"/>
            <a:ext cx="2592288" cy="36004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Mathematics</a:t>
            </a:r>
            <a:endParaRPr lang="en-US" sz="2400" dirty="0"/>
          </a:p>
        </p:txBody>
      </p:sp>
      <p:sp>
        <p:nvSpPr>
          <p:cNvPr id="9" name="Oval Callout 8"/>
          <p:cNvSpPr/>
          <p:nvPr/>
        </p:nvSpPr>
        <p:spPr>
          <a:xfrm>
            <a:off x="6965758" y="488185"/>
            <a:ext cx="2178242" cy="828092"/>
          </a:xfrm>
          <a:prstGeom prst="wedgeEllipseCallout">
            <a:avLst>
              <a:gd name="adj1" fmla="val -31839"/>
              <a:gd name="adj2" fmla="val 79303"/>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E</a:t>
            </a:r>
            <a:r>
              <a:rPr lang="en-US" b="1" dirty="0" smtClean="0"/>
              <a:t>ngagement</a:t>
            </a:r>
            <a:endParaRPr lang="en-US" b="1" dirty="0"/>
          </a:p>
        </p:txBody>
      </p:sp>
      <p:sp>
        <p:nvSpPr>
          <p:cNvPr id="10" name="Rounded Rectangle 9"/>
          <p:cNvSpPr/>
          <p:nvPr/>
        </p:nvSpPr>
        <p:spPr>
          <a:xfrm>
            <a:off x="215516" y="1119734"/>
            <a:ext cx="540060" cy="46166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t>1</a:t>
            </a:r>
            <a:endParaRPr lang="en-US" sz="2400" b="1" dirty="0"/>
          </a:p>
        </p:txBody>
      </p:sp>
      <p:grpSp>
        <p:nvGrpSpPr>
          <p:cNvPr id="33" name="Group 32"/>
          <p:cNvGrpSpPr/>
          <p:nvPr/>
        </p:nvGrpSpPr>
        <p:grpSpPr>
          <a:xfrm>
            <a:off x="129361" y="2469784"/>
            <a:ext cx="4381687" cy="1922070"/>
            <a:chOff x="129361" y="2469784"/>
            <a:chExt cx="4381687" cy="1922070"/>
          </a:xfrm>
        </p:grpSpPr>
        <p:grpSp>
          <p:nvGrpSpPr>
            <p:cNvPr id="21" name="Group 20"/>
            <p:cNvGrpSpPr/>
            <p:nvPr/>
          </p:nvGrpSpPr>
          <p:grpSpPr>
            <a:xfrm>
              <a:off x="655948" y="2699666"/>
              <a:ext cx="3855100" cy="1692188"/>
              <a:chOff x="655948" y="2699666"/>
              <a:chExt cx="3672408" cy="1692188"/>
            </a:xfrm>
          </p:grpSpPr>
          <p:sp>
            <p:nvSpPr>
              <p:cNvPr id="13" name="TextBox 12"/>
              <p:cNvSpPr txBox="1"/>
              <p:nvPr/>
            </p:nvSpPr>
            <p:spPr>
              <a:xfrm>
                <a:off x="894922" y="2699666"/>
                <a:ext cx="3422902" cy="1631216"/>
              </a:xfrm>
              <a:prstGeom prst="rect">
                <a:avLst/>
              </a:prstGeom>
              <a:noFill/>
            </p:spPr>
            <p:txBody>
              <a:bodyPr wrap="square" rtlCol="0">
                <a:spAutoFit/>
              </a:bodyPr>
              <a:lstStyle/>
              <a:p>
                <a:pPr algn="just"/>
                <a:r>
                  <a:rPr lang="en-US" sz="2000" b="1" u="sng" dirty="0" smtClean="0">
                    <a:solidFill>
                      <a:srgbClr val="008000"/>
                    </a:solidFill>
                    <a:latin typeface="Times New Roman"/>
                    <a:cs typeface="Times New Roman"/>
                  </a:rPr>
                  <a:t>Teacher: </a:t>
                </a:r>
                <a:r>
                  <a:rPr lang="en-US" sz="2000" dirty="0" smtClean="0">
                    <a:latin typeface="Times New Roman"/>
                    <a:cs typeface="Times New Roman"/>
                  </a:rPr>
                  <a:t>Used starter activity</a:t>
                </a:r>
              </a:p>
              <a:p>
                <a:pPr algn="just"/>
                <a:r>
                  <a:rPr lang="en-US" sz="2000" dirty="0" smtClean="0">
                    <a:latin typeface="Times New Roman"/>
                    <a:cs typeface="Times New Roman"/>
                  </a:rPr>
                  <a:t> to engage students, </a:t>
                </a:r>
              </a:p>
              <a:p>
                <a:pPr algn="just"/>
                <a:r>
                  <a:rPr lang="en-US" u="sng" dirty="0" smtClean="0">
                    <a:latin typeface="Times New Roman"/>
                    <a:cs typeface="Times New Roman"/>
                  </a:rPr>
                  <a:t>Ex: </a:t>
                </a:r>
              </a:p>
              <a:p>
                <a:pPr algn="just"/>
                <a:r>
                  <a:rPr lang="en-US" sz="2000" dirty="0" smtClean="0">
                    <a:latin typeface="Times New Roman"/>
                    <a:cs typeface="Times New Roman"/>
                  </a:rPr>
                  <a:t>Four Square Concept</a:t>
                </a:r>
              </a:p>
              <a:p>
                <a:pPr algn="just"/>
                <a:r>
                  <a:rPr lang="en-US" sz="2000" dirty="0" smtClean="0">
                    <a:latin typeface="Times New Roman"/>
                    <a:cs typeface="Times New Roman"/>
                  </a:rPr>
                  <a:t>Compare &amp; Contrast sheets</a:t>
                </a:r>
                <a:endParaRPr lang="en-US" sz="2000" dirty="0">
                  <a:latin typeface="Times New Roman"/>
                  <a:cs typeface="Times New Roman"/>
                </a:endParaRPr>
              </a:p>
            </p:txBody>
          </p:sp>
          <p:sp>
            <p:nvSpPr>
              <p:cNvPr id="16" name="Rounded Rectangle 15"/>
              <p:cNvSpPr/>
              <p:nvPr/>
            </p:nvSpPr>
            <p:spPr>
              <a:xfrm>
                <a:off x="655948" y="2699666"/>
                <a:ext cx="3672408" cy="1692188"/>
              </a:xfrm>
              <a:prstGeom prst="round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7" name="TextBox 16"/>
            <p:cNvSpPr txBox="1"/>
            <p:nvPr/>
          </p:nvSpPr>
          <p:spPr>
            <a:xfrm rot="20283278">
              <a:off x="129361" y="2469784"/>
              <a:ext cx="1301633" cy="369332"/>
            </a:xfrm>
            <a:prstGeom prst="rect">
              <a:avLst/>
            </a:prstGeom>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34" name="Group 33"/>
          <p:cNvGrpSpPr/>
          <p:nvPr/>
        </p:nvGrpSpPr>
        <p:grpSpPr>
          <a:xfrm>
            <a:off x="4532906" y="2470712"/>
            <a:ext cx="4431582" cy="1939453"/>
            <a:chOff x="4532906" y="2470712"/>
            <a:chExt cx="4431582" cy="1939453"/>
          </a:xfrm>
        </p:grpSpPr>
        <p:grpSp>
          <p:nvGrpSpPr>
            <p:cNvPr id="22" name="Group 21"/>
            <p:cNvGrpSpPr/>
            <p:nvPr/>
          </p:nvGrpSpPr>
          <p:grpSpPr>
            <a:xfrm>
              <a:off x="5004048" y="2717977"/>
              <a:ext cx="3960440" cy="1692188"/>
              <a:chOff x="655948" y="2699666"/>
              <a:chExt cx="3744416" cy="1692188"/>
            </a:xfrm>
          </p:grpSpPr>
          <p:sp>
            <p:nvSpPr>
              <p:cNvPr id="23" name="TextBox 22"/>
              <p:cNvSpPr txBox="1"/>
              <p:nvPr/>
            </p:nvSpPr>
            <p:spPr>
              <a:xfrm>
                <a:off x="693800" y="2751581"/>
                <a:ext cx="3706564" cy="1631216"/>
              </a:xfrm>
              <a:prstGeom prst="rect">
                <a:avLst/>
              </a:prstGeom>
              <a:noFill/>
            </p:spPr>
            <p:txBody>
              <a:bodyPr wrap="none" rtlCol="0">
                <a:spAutoFit/>
              </a:bodyPr>
              <a:lstStyle/>
              <a:p>
                <a:pPr algn="just"/>
                <a:r>
                  <a:rPr lang="en-US" sz="2000" b="1" u="sng" dirty="0" smtClean="0">
                    <a:solidFill>
                      <a:srgbClr val="008000"/>
                    </a:solidFill>
                    <a:latin typeface="Times New Roman"/>
                    <a:cs typeface="Times New Roman"/>
                  </a:rPr>
                  <a:t>Teacher: </a:t>
                </a:r>
                <a:r>
                  <a:rPr lang="en-US" sz="2000" dirty="0" smtClean="0">
                    <a:latin typeface="Times New Roman"/>
                    <a:cs typeface="Times New Roman"/>
                  </a:rPr>
                  <a:t>Used warm up activities </a:t>
                </a:r>
              </a:p>
              <a:p>
                <a:pPr algn="just"/>
                <a:r>
                  <a:rPr lang="en-US" sz="2000" dirty="0" smtClean="0">
                    <a:latin typeface="Times New Roman"/>
                    <a:cs typeface="Times New Roman"/>
                  </a:rPr>
                  <a:t>(Mix, Pair, Share) and</a:t>
                </a:r>
              </a:p>
              <a:p>
                <a:pPr algn="just"/>
                <a:r>
                  <a:rPr lang="en-US" sz="2000" dirty="0" smtClean="0">
                    <a:latin typeface="Times New Roman"/>
                    <a:cs typeface="Times New Roman"/>
                  </a:rPr>
                  <a:t> (Anticipation guide) to introduce </a:t>
                </a:r>
              </a:p>
              <a:p>
                <a:pPr algn="just"/>
                <a:r>
                  <a:rPr lang="en-US" sz="2000" dirty="0" smtClean="0">
                    <a:latin typeface="Times New Roman"/>
                    <a:cs typeface="Times New Roman"/>
                  </a:rPr>
                  <a:t>the problem of the lesson.</a:t>
                </a:r>
              </a:p>
              <a:p>
                <a:pPr algn="just"/>
                <a:r>
                  <a:rPr lang="en-US" sz="2000" dirty="0" smtClean="0">
                    <a:latin typeface="Times New Roman"/>
                    <a:cs typeface="Times New Roman"/>
                  </a:rPr>
                  <a:t>The main question was given</a:t>
                </a:r>
                <a:endParaRPr lang="en-US" sz="2000" dirty="0">
                  <a:latin typeface="Times New Roman"/>
                  <a:cs typeface="Times New Roman"/>
                </a:endParaRPr>
              </a:p>
            </p:txBody>
          </p:sp>
          <p:sp>
            <p:nvSpPr>
              <p:cNvPr id="24" name="Rounded Rectangle 23"/>
              <p:cNvSpPr/>
              <p:nvPr/>
            </p:nvSpPr>
            <p:spPr>
              <a:xfrm>
                <a:off x="655948" y="2699666"/>
                <a:ext cx="3672408" cy="1692188"/>
              </a:xfrm>
              <a:prstGeom prst="round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5" name="TextBox 24"/>
            <p:cNvSpPr txBox="1"/>
            <p:nvPr/>
          </p:nvSpPr>
          <p:spPr>
            <a:xfrm rot="20283278">
              <a:off x="4532906" y="2470712"/>
              <a:ext cx="1301633" cy="369332"/>
            </a:xfrm>
            <a:prstGeom prst="rect">
              <a:avLst/>
            </a:prstGeom>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35" name="Group 34"/>
          <p:cNvGrpSpPr/>
          <p:nvPr/>
        </p:nvGrpSpPr>
        <p:grpSpPr>
          <a:xfrm>
            <a:off x="4607746" y="4639770"/>
            <a:ext cx="4284734" cy="2012850"/>
            <a:chOff x="4607746" y="4639770"/>
            <a:chExt cx="4284734" cy="2012850"/>
          </a:xfrm>
        </p:grpSpPr>
        <p:sp>
          <p:nvSpPr>
            <p:cNvPr id="28" name="Rounded Rectangle 27"/>
            <p:cNvSpPr/>
            <p:nvPr/>
          </p:nvSpPr>
          <p:spPr>
            <a:xfrm>
              <a:off x="5004048" y="4744408"/>
              <a:ext cx="3888432" cy="19082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TextBox 28"/>
            <p:cNvSpPr txBox="1"/>
            <p:nvPr/>
          </p:nvSpPr>
          <p:spPr>
            <a:xfrm>
              <a:off x="5175794" y="4941168"/>
              <a:ext cx="3644678" cy="1631216"/>
            </a:xfrm>
            <a:prstGeom prst="rect">
              <a:avLst/>
            </a:prstGeom>
            <a:noFill/>
          </p:spPr>
          <p:txBody>
            <a:bodyPr wrap="square" rtlCol="0">
              <a:spAutoFit/>
            </a:bodyPr>
            <a:lstStyle/>
            <a:p>
              <a:pPr algn="just"/>
              <a:r>
                <a:rPr lang="en-US" sz="2000" b="1" u="sng" dirty="0" smtClean="0">
                  <a:solidFill>
                    <a:srgbClr val="008000"/>
                  </a:solidFill>
                  <a:latin typeface="Times New Roman"/>
                  <a:cs typeface="Times New Roman"/>
                </a:rPr>
                <a:t>Student: </a:t>
              </a:r>
            </a:p>
            <a:p>
              <a:pPr algn="just"/>
              <a:r>
                <a:rPr lang="en-US" sz="2000" dirty="0" smtClean="0">
                  <a:latin typeface="Times New Roman"/>
                  <a:cs typeface="Times New Roman"/>
                </a:rPr>
                <a:t>Their prior knowledge</a:t>
              </a:r>
            </a:p>
            <a:p>
              <a:pPr algn="just"/>
              <a:r>
                <a:rPr lang="en-US" sz="2000" dirty="0" smtClean="0">
                  <a:latin typeface="Times New Roman"/>
                  <a:cs typeface="Times New Roman"/>
                </a:rPr>
                <a:t>was assessed, connected to new</a:t>
              </a:r>
            </a:p>
            <a:p>
              <a:pPr algn="just"/>
              <a:r>
                <a:rPr lang="en-US" sz="2000" dirty="0" smtClean="0">
                  <a:latin typeface="Times New Roman"/>
                  <a:cs typeface="Times New Roman"/>
                </a:rPr>
                <a:t> experience.</a:t>
              </a:r>
            </a:p>
            <a:p>
              <a:pPr algn="just"/>
              <a:endParaRPr lang="en-US" sz="2000" b="1" u="sng" dirty="0" smtClean="0">
                <a:solidFill>
                  <a:srgbClr val="008000"/>
                </a:solidFill>
                <a:latin typeface="Times New Roman"/>
                <a:cs typeface="Times New Roman"/>
              </a:endParaRPr>
            </a:p>
          </p:txBody>
        </p:sp>
        <p:sp>
          <p:nvSpPr>
            <p:cNvPr id="30" name="TextBox 29"/>
            <p:cNvSpPr txBox="1"/>
            <p:nvPr/>
          </p:nvSpPr>
          <p:spPr>
            <a:xfrm rot="20283278">
              <a:off x="4607746" y="4639770"/>
              <a:ext cx="1300356" cy="369332"/>
            </a:xfrm>
            <a:prstGeom prst="rect">
              <a:avLst/>
            </a:prstGeom>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36" name="Group 35"/>
          <p:cNvGrpSpPr/>
          <p:nvPr/>
        </p:nvGrpSpPr>
        <p:grpSpPr>
          <a:xfrm>
            <a:off x="57399" y="4630714"/>
            <a:ext cx="4453649" cy="2110657"/>
            <a:chOff x="57399" y="4630714"/>
            <a:chExt cx="4453649" cy="2110657"/>
          </a:xfrm>
        </p:grpSpPr>
        <p:sp>
          <p:nvSpPr>
            <p:cNvPr id="18" name="TextBox 17"/>
            <p:cNvSpPr txBox="1"/>
            <p:nvPr/>
          </p:nvSpPr>
          <p:spPr>
            <a:xfrm>
              <a:off x="856358" y="4833156"/>
              <a:ext cx="3511874" cy="1908215"/>
            </a:xfrm>
            <a:prstGeom prst="rect">
              <a:avLst/>
            </a:prstGeom>
            <a:noFill/>
          </p:spPr>
          <p:txBody>
            <a:bodyPr wrap="none" rtlCol="0">
              <a:spAutoFit/>
            </a:bodyPr>
            <a:lstStyle/>
            <a:p>
              <a:pPr algn="just"/>
              <a:r>
                <a:rPr lang="en-US" sz="2000" b="1" dirty="0" smtClean="0">
                  <a:solidFill>
                    <a:srgbClr val="008000"/>
                  </a:solidFill>
                  <a:latin typeface="Times New Roman"/>
                  <a:cs typeface="Times New Roman"/>
                </a:rPr>
                <a:t>   </a:t>
              </a:r>
              <a:r>
                <a:rPr lang="en-US" sz="2000" b="1" u="sng" dirty="0" smtClean="0">
                  <a:solidFill>
                    <a:srgbClr val="008000"/>
                  </a:solidFill>
                  <a:latin typeface="Times New Roman"/>
                  <a:cs typeface="Times New Roman"/>
                </a:rPr>
                <a:t>Student: </a:t>
              </a:r>
            </a:p>
            <a:p>
              <a:pPr algn="just"/>
              <a:r>
                <a:rPr lang="en-US" sz="2000" dirty="0" smtClean="0">
                  <a:latin typeface="Times New Roman"/>
                  <a:cs typeface="Times New Roman"/>
                </a:rPr>
                <a:t>Their prior knowledge</a:t>
              </a:r>
            </a:p>
            <a:p>
              <a:pPr algn="just"/>
              <a:r>
                <a:rPr lang="en-US" sz="2000" dirty="0">
                  <a:latin typeface="Times New Roman"/>
                  <a:cs typeface="Times New Roman"/>
                </a:rPr>
                <a:t>w</a:t>
              </a:r>
              <a:r>
                <a:rPr lang="en-US" sz="2000" dirty="0" smtClean="0">
                  <a:latin typeface="Times New Roman"/>
                  <a:cs typeface="Times New Roman"/>
                </a:rPr>
                <a:t>as assessed, connected to new</a:t>
              </a:r>
            </a:p>
            <a:p>
              <a:pPr algn="just"/>
              <a:r>
                <a:rPr lang="en-US" sz="2000" dirty="0" smtClean="0">
                  <a:latin typeface="Times New Roman"/>
                  <a:cs typeface="Times New Roman"/>
                </a:rPr>
                <a:t> experience.</a:t>
              </a:r>
            </a:p>
            <a:p>
              <a:pPr algn="just"/>
              <a:r>
                <a:rPr lang="en-US" dirty="0" smtClean="0">
                  <a:latin typeface="Times New Roman"/>
                  <a:cs typeface="Times New Roman"/>
                </a:rPr>
                <a:t>-Posed a question to be investigated</a:t>
              </a:r>
            </a:p>
            <a:p>
              <a:pPr algn="just"/>
              <a:endParaRPr lang="en-US" sz="2000" b="1" u="sng" dirty="0" smtClean="0">
                <a:solidFill>
                  <a:srgbClr val="008000"/>
                </a:solidFill>
                <a:latin typeface="Times New Roman"/>
                <a:cs typeface="Times New Roman"/>
              </a:endParaRPr>
            </a:p>
          </p:txBody>
        </p:sp>
        <p:sp>
          <p:nvSpPr>
            <p:cNvPr id="31" name="Rounded Rectangle 30"/>
            <p:cNvSpPr/>
            <p:nvPr/>
          </p:nvSpPr>
          <p:spPr>
            <a:xfrm>
              <a:off x="655947" y="4744408"/>
              <a:ext cx="3855101" cy="19082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TextBox 31"/>
            <p:cNvSpPr txBox="1"/>
            <p:nvPr/>
          </p:nvSpPr>
          <p:spPr>
            <a:xfrm rot="20283278">
              <a:off x="57399" y="4630714"/>
              <a:ext cx="1300356" cy="369332"/>
            </a:xfrm>
            <a:prstGeom prst="rect">
              <a:avLst/>
            </a:prstGeom>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Tree>
    <p:extLst>
      <p:ext uri="{BB962C8B-B14F-4D97-AF65-F5344CB8AC3E}">
        <p14:creationId xmlns:p14="http://schemas.microsoft.com/office/powerpoint/2010/main" val="953996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strVal val="#ppt_w*0.70"/>
                                          </p:val>
                                        </p:tav>
                                        <p:tav tm="100000">
                                          <p:val>
                                            <p:strVal val="#ppt_w"/>
                                          </p:val>
                                        </p:tav>
                                      </p:tavLst>
                                    </p:anim>
                                    <p:anim calcmode="lin" valueType="num">
                                      <p:cBhvr>
                                        <p:cTn id="15" dur="1000" fill="hold"/>
                                        <p:tgtEl>
                                          <p:spTgt spid="36"/>
                                        </p:tgtEl>
                                        <p:attrNameLst>
                                          <p:attrName>ppt_h</p:attrName>
                                        </p:attrNameLst>
                                      </p:cBhvr>
                                      <p:tavLst>
                                        <p:tav tm="0">
                                          <p:val>
                                            <p:strVal val="#ppt_h"/>
                                          </p:val>
                                        </p:tav>
                                        <p:tav tm="100000">
                                          <p:val>
                                            <p:strVal val="#ppt_h"/>
                                          </p:val>
                                        </p:tav>
                                      </p:tavLst>
                                    </p:anim>
                                    <p:animEffect transition="in" filter="fade">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1000" fill="hold"/>
                                        <p:tgtEl>
                                          <p:spTgt spid="34"/>
                                        </p:tgtEl>
                                        <p:attrNameLst>
                                          <p:attrName>ppt_w</p:attrName>
                                        </p:attrNameLst>
                                      </p:cBhvr>
                                      <p:tavLst>
                                        <p:tav tm="0">
                                          <p:val>
                                            <p:strVal val="#ppt_w*0.70"/>
                                          </p:val>
                                        </p:tav>
                                        <p:tav tm="100000">
                                          <p:val>
                                            <p:strVal val="#ppt_w"/>
                                          </p:val>
                                        </p:tav>
                                      </p:tavLst>
                                    </p:anim>
                                    <p:anim calcmode="lin" valueType="num">
                                      <p:cBhvr>
                                        <p:cTn id="22" dur="1000" fill="hold"/>
                                        <p:tgtEl>
                                          <p:spTgt spid="34"/>
                                        </p:tgtEl>
                                        <p:attrNameLst>
                                          <p:attrName>ppt_h</p:attrName>
                                        </p:attrNameLst>
                                      </p:cBhvr>
                                      <p:tavLst>
                                        <p:tav tm="0">
                                          <p:val>
                                            <p:strVal val="#ppt_h"/>
                                          </p:val>
                                        </p:tav>
                                        <p:tav tm="100000">
                                          <p:val>
                                            <p:strVal val="#ppt_h"/>
                                          </p:val>
                                        </p:tav>
                                      </p:tavLst>
                                    </p:anim>
                                    <p:animEffect transition="in" filter="fade">
                                      <p:cBhvr>
                                        <p:cTn id="23" dur="1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0.70"/>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55099" y="153086"/>
            <a:ext cx="7884876" cy="688836"/>
          </a:xfrm>
        </p:spPr>
        <p:txBody>
          <a:bodyPr>
            <a:noAutofit/>
          </a:bodyPr>
          <a:lstStyle/>
          <a:p>
            <a:pPr algn="l"/>
            <a:r>
              <a:rPr lang="en-US" sz="3200" b="1" dirty="0"/>
              <a:t>Area </a:t>
            </a:r>
            <a:r>
              <a:rPr lang="en-US" sz="3200" b="1" dirty="0" smtClean="0"/>
              <a:t>&amp; Segments </a:t>
            </a:r>
            <a:r>
              <a:rPr lang="en-US" sz="3200" b="1" dirty="0"/>
              <a:t>of scientific inquiry</a:t>
            </a:r>
            <a:endParaRPr lang="en-US" altLang="en-US" sz="1800" b="1" dirty="0" smtClean="0">
              <a:solidFill>
                <a:srgbClr val="FFFF00"/>
              </a:solidFill>
            </a:endParaRPr>
          </a:p>
        </p:txBody>
      </p:sp>
      <p:sp>
        <p:nvSpPr>
          <p:cNvPr id="2" name="TextBox 1"/>
          <p:cNvSpPr txBox="1"/>
          <p:nvPr/>
        </p:nvSpPr>
        <p:spPr>
          <a:xfrm>
            <a:off x="827584" y="1119734"/>
            <a:ext cx="2232248" cy="40011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000" b="1" u="sng" dirty="0"/>
              <a:t>Procedure area</a:t>
            </a:r>
            <a:endParaRPr lang="en-US" sz="2000" dirty="0"/>
          </a:p>
        </p:txBody>
      </p:sp>
      <p:sp>
        <p:nvSpPr>
          <p:cNvPr id="4" name="TextBox 3"/>
          <p:cNvSpPr txBox="1"/>
          <p:nvPr/>
        </p:nvSpPr>
        <p:spPr>
          <a:xfrm>
            <a:off x="3311860" y="1052736"/>
            <a:ext cx="6660740" cy="646331"/>
          </a:xfrm>
          <a:prstGeom prst="rect">
            <a:avLst/>
          </a:prstGeom>
          <a:noFill/>
        </p:spPr>
        <p:txBody>
          <a:bodyPr wrap="square" rtlCol="0">
            <a:spAutoFit/>
          </a:bodyPr>
          <a:lstStyle/>
          <a:p>
            <a:r>
              <a:rPr lang="en-US" dirty="0"/>
              <a:t>3.Planning </a:t>
            </a:r>
          </a:p>
          <a:p>
            <a:r>
              <a:rPr lang="en-US" dirty="0"/>
              <a:t> </a:t>
            </a:r>
            <a:r>
              <a:rPr lang="en-US" dirty="0" smtClean="0"/>
              <a:t>4.conducting </a:t>
            </a:r>
            <a:r>
              <a:rPr lang="en-US" dirty="0"/>
              <a:t>the investigation</a:t>
            </a:r>
          </a:p>
        </p:txBody>
      </p:sp>
      <p:cxnSp>
        <p:nvCxnSpPr>
          <p:cNvPr id="5" name="Straight Connector 4"/>
          <p:cNvCxnSpPr/>
          <p:nvPr/>
        </p:nvCxnSpPr>
        <p:spPr>
          <a:xfrm>
            <a:off x="4752020" y="2096852"/>
            <a:ext cx="0" cy="432048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9" name="Oval Callout 8"/>
          <p:cNvSpPr/>
          <p:nvPr/>
        </p:nvSpPr>
        <p:spPr>
          <a:xfrm>
            <a:off x="6923010" y="836712"/>
            <a:ext cx="2178242" cy="828092"/>
          </a:xfrm>
          <a:prstGeom prst="wedgeEllipseCallout">
            <a:avLst>
              <a:gd name="adj1" fmla="val -51916"/>
              <a:gd name="adj2" fmla="val 66101"/>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t>Exploration</a:t>
            </a:r>
            <a:endParaRPr lang="en-US" b="1" dirty="0"/>
          </a:p>
        </p:txBody>
      </p:sp>
      <p:sp>
        <p:nvSpPr>
          <p:cNvPr id="10" name="Rounded Rectangle 9"/>
          <p:cNvSpPr/>
          <p:nvPr/>
        </p:nvSpPr>
        <p:spPr>
          <a:xfrm>
            <a:off x="215516" y="1119734"/>
            <a:ext cx="540060" cy="46166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t>2</a:t>
            </a:r>
            <a:endParaRPr lang="en-US" sz="2400" b="1" dirty="0"/>
          </a:p>
        </p:txBody>
      </p:sp>
      <p:sp>
        <p:nvSpPr>
          <p:cNvPr id="17" name="Rounded Rectangle 16"/>
          <p:cNvSpPr/>
          <p:nvPr/>
        </p:nvSpPr>
        <p:spPr>
          <a:xfrm>
            <a:off x="1187624" y="1844824"/>
            <a:ext cx="2592288" cy="32403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Chemistry</a:t>
            </a:r>
            <a:endParaRPr lang="en-US" sz="2400" dirty="0"/>
          </a:p>
        </p:txBody>
      </p:sp>
      <p:grpSp>
        <p:nvGrpSpPr>
          <p:cNvPr id="18" name="Group 17"/>
          <p:cNvGrpSpPr/>
          <p:nvPr/>
        </p:nvGrpSpPr>
        <p:grpSpPr>
          <a:xfrm>
            <a:off x="129361" y="2469784"/>
            <a:ext cx="4391530" cy="1922070"/>
            <a:chOff x="129361" y="2469784"/>
            <a:chExt cx="4391530" cy="1922070"/>
          </a:xfrm>
        </p:grpSpPr>
        <p:grpSp>
          <p:nvGrpSpPr>
            <p:cNvPr id="19" name="Group 18"/>
            <p:cNvGrpSpPr/>
            <p:nvPr/>
          </p:nvGrpSpPr>
          <p:grpSpPr>
            <a:xfrm>
              <a:off x="359532" y="2699666"/>
              <a:ext cx="4161359" cy="1692188"/>
              <a:chOff x="373579" y="2699666"/>
              <a:chExt cx="3964154" cy="1692188"/>
            </a:xfrm>
          </p:grpSpPr>
          <p:sp>
            <p:nvSpPr>
              <p:cNvPr id="21" name="TextBox 20"/>
              <p:cNvSpPr txBox="1"/>
              <p:nvPr/>
            </p:nvSpPr>
            <p:spPr>
              <a:xfrm>
                <a:off x="476472" y="2699666"/>
                <a:ext cx="3861261" cy="1631216"/>
              </a:xfrm>
              <a:prstGeom prst="rect">
                <a:avLst/>
              </a:prstGeom>
              <a:noFill/>
            </p:spPr>
            <p:txBody>
              <a:bodyPr wrap="square" rtlCol="0">
                <a:spAutoFit/>
              </a:bodyPr>
              <a:lstStyle/>
              <a:p>
                <a:pPr algn="just"/>
                <a:r>
                  <a:rPr lang="en-US" sz="2000" b="1" dirty="0" smtClean="0">
                    <a:solidFill>
                      <a:srgbClr val="008000"/>
                    </a:solidFill>
                    <a:latin typeface="Times New Roman"/>
                    <a:cs typeface="Times New Roman"/>
                  </a:rPr>
                  <a:t>  </a:t>
                </a:r>
                <a:r>
                  <a:rPr lang="en-US" sz="2000" b="1" u="sng" dirty="0" smtClean="0">
                    <a:solidFill>
                      <a:srgbClr val="008000"/>
                    </a:solidFill>
                    <a:latin typeface="Times New Roman"/>
                    <a:cs typeface="Times New Roman"/>
                  </a:rPr>
                  <a:t>Teacher</a:t>
                </a:r>
                <a:r>
                  <a:rPr lang="en-US" sz="2000" b="1" dirty="0" smtClean="0">
                    <a:solidFill>
                      <a:srgbClr val="008000"/>
                    </a:solidFill>
                    <a:latin typeface="Times New Roman"/>
                    <a:cs typeface="Times New Roman"/>
                  </a:rPr>
                  <a:t>:  </a:t>
                </a:r>
                <a:r>
                  <a:rPr lang="en-US" sz="2000" dirty="0" smtClean="0">
                    <a:solidFill>
                      <a:srgbClr val="000000"/>
                    </a:solidFill>
                    <a:latin typeface="Times New Roman"/>
                    <a:cs typeface="Times New Roman"/>
                  </a:rPr>
                  <a:t>C1</a:t>
                </a:r>
                <a:r>
                  <a:rPr lang="en-US" sz="2000" b="1" dirty="0" smtClean="0">
                    <a:solidFill>
                      <a:srgbClr val="008000"/>
                    </a:solidFill>
                    <a:latin typeface="Times New Roman"/>
                    <a:cs typeface="Times New Roman"/>
                  </a:rPr>
                  <a:t>: </a:t>
                </a:r>
                <a:r>
                  <a:rPr lang="en-US" sz="2000" dirty="0" smtClean="0">
                    <a:solidFill>
                      <a:srgbClr val="000000"/>
                    </a:solidFill>
                    <a:latin typeface="Times New Roman"/>
                    <a:cs typeface="Times New Roman"/>
                  </a:rPr>
                  <a:t>Started with predetermined plan then students’ plan new procedures for AC2.</a:t>
                </a:r>
              </a:p>
              <a:p>
                <a:pPr algn="just"/>
                <a:r>
                  <a:rPr lang="en-US" sz="2000" dirty="0" smtClean="0">
                    <a:solidFill>
                      <a:srgbClr val="000000"/>
                    </a:solidFill>
                    <a:latin typeface="Times New Roman"/>
                    <a:cs typeface="Times New Roman"/>
                  </a:rPr>
                  <a:t>- C2: Scaffolding cooperative groups in student-centered approach </a:t>
                </a:r>
                <a:endParaRPr lang="en-US" sz="2000" dirty="0">
                  <a:solidFill>
                    <a:srgbClr val="000000"/>
                  </a:solidFill>
                  <a:latin typeface="Times New Roman"/>
                  <a:cs typeface="Times New Roman"/>
                </a:endParaRPr>
              </a:p>
            </p:txBody>
          </p:sp>
          <p:sp>
            <p:nvSpPr>
              <p:cNvPr id="22" name="Rounded Rectangle 21"/>
              <p:cNvSpPr/>
              <p:nvPr/>
            </p:nvSpPr>
            <p:spPr>
              <a:xfrm>
                <a:off x="373579" y="2699666"/>
                <a:ext cx="3954777" cy="1692188"/>
              </a:xfrm>
              <a:prstGeom prst="round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0" name="TextBox 19"/>
            <p:cNvSpPr txBox="1"/>
            <p:nvPr/>
          </p:nvSpPr>
          <p:spPr>
            <a:xfrm rot="20283278">
              <a:off x="129361" y="2469784"/>
              <a:ext cx="1301633" cy="369332"/>
            </a:xfrm>
            <a:prstGeom prst="rect">
              <a:avLst/>
            </a:prstGeom>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23" name="Group 22"/>
          <p:cNvGrpSpPr/>
          <p:nvPr/>
        </p:nvGrpSpPr>
        <p:grpSpPr>
          <a:xfrm>
            <a:off x="57399" y="4630714"/>
            <a:ext cx="4569757" cy="2454434"/>
            <a:chOff x="57399" y="4630714"/>
            <a:chExt cx="4569757" cy="2454434"/>
          </a:xfrm>
        </p:grpSpPr>
        <p:sp>
          <p:nvSpPr>
            <p:cNvPr id="24" name="TextBox 23"/>
            <p:cNvSpPr txBox="1"/>
            <p:nvPr/>
          </p:nvSpPr>
          <p:spPr>
            <a:xfrm>
              <a:off x="467544" y="4869157"/>
              <a:ext cx="4159612" cy="2215991"/>
            </a:xfrm>
            <a:prstGeom prst="rect">
              <a:avLst/>
            </a:prstGeom>
            <a:noFill/>
          </p:spPr>
          <p:txBody>
            <a:bodyPr wrap="none" rtlCol="0">
              <a:spAutoFit/>
            </a:bodyPr>
            <a:lstStyle/>
            <a:p>
              <a:pPr algn="just"/>
              <a:r>
                <a:rPr lang="en-US" sz="2000" b="1" dirty="0" smtClean="0">
                  <a:solidFill>
                    <a:srgbClr val="008000"/>
                  </a:solidFill>
                  <a:latin typeface="Times New Roman"/>
                  <a:cs typeface="Times New Roman"/>
                </a:rPr>
                <a:t>   </a:t>
              </a:r>
              <a:r>
                <a:rPr lang="en-US" sz="2000" b="1" u="sng" dirty="0" smtClean="0">
                  <a:solidFill>
                    <a:srgbClr val="008000"/>
                  </a:solidFill>
                  <a:latin typeface="Times New Roman"/>
                  <a:cs typeface="Times New Roman"/>
                </a:rPr>
                <a:t>Student: </a:t>
              </a:r>
            </a:p>
            <a:p>
              <a:pPr algn="just"/>
              <a:r>
                <a:rPr lang="en-US" sz="2000" dirty="0" smtClean="0">
                  <a:latin typeface="Times New Roman"/>
                  <a:cs typeface="Times New Roman"/>
                </a:rPr>
                <a:t>C1: followed given sequence then</a:t>
              </a:r>
            </a:p>
            <a:p>
              <a:pPr algn="just"/>
              <a:r>
                <a:rPr lang="en-US" sz="2000" dirty="0" smtClean="0">
                  <a:latin typeface="Times New Roman"/>
                  <a:cs typeface="Times New Roman"/>
                </a:rPr>
                <a:t> constructed a plan.</a:t>
              </a:r>
            </a:p>
            <a:p>
              <a:pPr algn="just"/>
              <a:r>
                <a:rPr lang="en-US" sz="2000" dirty="0" smtClean="0">
                  <a:latin typeface="Times New Roman"/>
                  <a:cs typeface="Times New Roman"/>
                </a:rPr>
                <a:t>C2: Brainstorming-based investigation</a:t>
              </a:r>
            </a:p>
            <a:p>
              <a:pPr algn="just"/>
              <a:r>
                <a:rPr lang="en-US" sz="2000" dirty="0" smtClean="0">
                  <a:latin typeface="Times New Roman"/>
                  <a:cs typeface="Times New Roman"/>
                </a:rPr>
                <a:t> to enhance scientific skills</a:t>
              </a:r>
            </a:p>
            <a:p>
              <a:pPr algn="just"/>
              <a:endParaRPr lang="en-US" dirty="0" smtClean="0">
                <a:latin typeface="Times New Roman"/>
                <a:cs typeface="Times New Roman"/>
              </a:endParaRPr>
            </a:p>
            <a:p>
              <a:pPr algn="just"/>
              <a:endParaRPr lang="en-US" sz="2000" b="1" u="sng" dirty="0" smtClean="0">
                <a:solidFill>
                  <a:srgbClr val="008000"/>
                </a:solidFill>
                <a:latin typeface="Times New Roman"/>
                <a:cs typeface="Times New Roman"/>
              </a:endParaRPr>
            </a:p>
          </p:txBody>
        </p:sp>
        <p:sp>
          <p:nvSpPr>
            <p:cNvPr id="25" name="Rounded Rectangle 24"/>
            <p:cNvSpPr/>
            <p:nvPr/>
          </p:nvSpPr>
          <p:spPr>
            <a:xfrm>
              <a:off x="359532" y="4744408"/>
              <a:ext cx="4151517" cy="19082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TextBox 25"/>
            <p:cNvSpPr txBox="1"/>
            <p:nvPr/>
          </p:nvSpPr>
          <p:spPr>
            <a:xfrm rot="20283278">
              <a:off x="57399" y="4630714"/>
              <a:ext cx="1300356" cy="369332"/>
            </a:xfrm>
            <a:prstGeom prst="rect">
              <a:avLst/>
            </a:prstGeom>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
        <p:nvSpPr>
          <p:cNvPr id="27" name="Rounded Rectangle 26"/>
          <p:cNvSpPr/>
          <p:nvPr/>
        </p:nvSpPr>
        <p:spPr>
          <a:xfrm>
            <a:off x="5436096" y="1844824"/>
            <a:ext cx="2592288" cy="36004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Mathematics</a:t>
            </a:r>
            <a:endParaRPr lang="en-US" sz="2400" dirty="0"/>
          </a:p>
        </p:txBody>
      </p:sp>
      <p:grpSp>
        <p:nvGrpSpPr>
          <p:cNvPr id="28" name="Group 27"/>
          <p:cNvGrpSpPr/>
          <p:nvPr/>
        </p:nvGrpSpPr>
        <p:grpSpPr>
          <a:xfrm>
            <a:off x="4532906" y="2470712"/>
            <a:ext cx="4355419" cy="1939453"/>
            <a:chOff x="4532906" y="2470712"/>
            <a:chExt cx="4355419" cy="1939453"/>
          </a:xfrm>
        </p:grpSpPr>
        <p:grpSp>
          <p:nvGrpSpPr>
            <p:cNvPr id="29" name="Group 28"/>
            <p:cNvGrpSpPr/>
            <p:nvPr/>
          </p:nvGrpSpPr>
          <p:grpSpPr>
            <a:xfrm>
              <a:off x="5004048" y="2717977"/>
              <a:ext cx="3884277" cy="1692188"/>
              <a:chOff x="655948" y="2699666"/>
              <a:chExt cx="3672408" cy="1692188"/>
            </a:xfrm>
          </p:grpSpPr>
          <p:sp>
            <p:nvSpPr>
              <p:cNvPr id="31" name="TextBox 30"/>
              <p:cNvSpPr txBox="1"/>
              <p:nvPr/>
            </p:nvSpPr>
            <p:spPr>
              <a:xfrm>
                <a:off x="801405" y="2751581"/>
                <a:ext cx="3491364" cy="1323439"/>
              </a:xfrm>
              <a:prstGeom prst="rect">
                <a:avLst/>
              </a:prstGeom>
              <a:noFill/>
            </p:spPr>
            <p:txBody>
              <a:bodyPr wrap="none" rtlCol="0">
                <a:spAutoFit/>
              </a:bodyPr>
              <a:lstStyle/>
              <a:p>
                <a:pPr algn="just"/>
                <a:r>
                  <a:rPr lang="en-US" sz="2000" b="1" u="sng" dirty="0" smtClean="0">
                    <a:solidFill>
                      <a:srgbClr val="008000"/>
                    </a:solidFill>
                    <a:latin typeface="Times New Roman"/>
                    <a:cs typeface="Times New Roman"/>
                  </a:rPr>
                  <a:t>Teacher: </a:t>
                </a:r>
                <a:r>
                  <a:rPr lang="en-US" sz="2000" dirty="0" smtClean="0">
                    <a:latin typeface="Times New Roman"/>
                    <a:cs typeface="Times New Roman"/>
                  </a:rPr>
                  <a:t>Solved guided question,</a:t>
                </a:r>
              </a:p>
              <a:p>
                <a:pPr algn="just"/>
                <a:r>
                  <a:rPr lang="en-US" sz="2000" dirty="0" smtClean="0">
                    <a:latin typeface="Times New Roman"/>
                    <a:cs typeface="Times New Roman"/>
                  </a:rPr>
                  <a:t>Explained new math formula,</a:t>
                </a:r>
              </a:p>
              <a:p>
                <a:pPr algn="just"/>
                <a:r>
                  <a:rPr lang="en-US" sz="2000" dirty="0" smtClean="0">
                    <a:latin typeface="Times New Roman"/>
                    <a:cs typeface="Times New Roman"/>
                  </a:rPr>
                  <a:t>All suggested steps and roles </a:t>
                </a:r>
              </a:p>
              <a:p>
                <a:pPr algn="just"/>
                <a:r>
                  <a:rPr lang="en-US" sz="2000" dirty="0" smtClean="0">
                    <a:latin typeface="Times New Roman"/>
                    <a:cs typeface="Times New Roman"/>
                  </a:rPr>
                  <a:t>were provided in advance</a:t>
                </a:r>
                <a:endParaRPr lang="en-US" sz="2000" dirty="0">
                  <a:latin typeface="Times New Roman"/>
                  <a:cs typeface="Times New Roman"/>
                </a:endParaRPr>
              </a:p>
            </p:txBody>
          </p:sp>
          <p:sp>
            <p:nvSpPr>
              <p:cNvPr id="32" name="Rounded Rectangle 31"/>
              <p:cNvSpPr/>
              <p:nvPr/>
            </p:nvSpPr>
            <p:spPr>
              <a:xfrm>
                <a:off x="655948" y="2699666"/>
                <a:ext cx="3672408" cy="1692188"/>
              </a:xfrm>
              <a:prstGeom prst="round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0" name="TextBox 29"/>
            <p:cNvSpPr txBox="1"/>
            <p:nvPr/>
          </p:nvSpPr>
          <p:spPr>
            <a:xfrm rot="20283278">
              <a:off x="4532906" y="2470712"/>
              <a:ext cx="1301633" cy="369332"/>
            </a:xfrm>
            <a:prstGeom prst="rect">
              <a:avLst/>
            </a:prstGeom>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33" name="Group 32"/>
          <p:cNvGrpSpPr/>
          <p:nvPr/>
        </p:nvGrpSpPr>
        <p:grpSpPr>
          <a:xfrm>
            <a:off x="4607746" y="4639770"/>
            <a:ext cx="4284734" cy="2012850"/>
            <a:chOff x="4607746" y="4639770"/>
            <a:chExt cx="4284734" cy="2012850"/>
          </a:xfrm>
        </p:grpSpPr>
        <p:sp>
          <p:nvSpPr>
            <p:cNvPr id="34" name="Rounded Rectangle 33"/>
            <p:cNvSpPr/>
            <p:nvPr/>
          </p:nvSpPr>
          <p:spPr>
            <a:xfrm>
              <a:off x="5004048" y="4744408"/>
              <a:ext cx="3888432" cy="19082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5" name="TextBox 34"/>
            <p:cNvSpPr txBox="1"/>
            <p:nvPr/>
          </p:nvSpPr>
          <p:spPr>
            <a:xfrm>
              <a:off x="5175794" y="4941168"/>
              <a:ext cx="3644678" cy="1631216"/>
            </a:xfrm>
            <a:prstGeom prst="rect">
              <a:avLst/>
            </a:prstGeom>
            <a:noFill/>
          </p:spPr>
          <p:txBody>
            <a:bodyPr wrap="square" rtlCol="0">
              <a:spAutoFit/>
            </a:bodyPr>
            <a:lstStyle/>
            <a:p>
              <a:pPr algn="just"/>
              <a:r>
                <a:rPr lang="en-US" sz="2000" b="1" u="sng" dirty="0" smtClean="0">
                  <a:solidFill>
                    <a:srgbClr val="008000"/>
                  </a:solidFill>
                  <a:latin typeface="Times New Roman"/>
                  <a:cs typeface="Times New Roman"/>
                </a:rPr>
                <a:t>Student: </a:t>
              </a:r>
            </a:p>
            <a:p>
              <a:pPr algn="just"/>
              <a:r>
                <a:rPr lang="en-US" sz="2000" dirty="0" smtClean="0">
                  <a:latin typeface="Times New Roman"/>
                  <a:cs typeface="Times New Roman"/>
                </a:rPr>
                <a:t>Actively involved in Jigsaw method in heterogeneous groups to apply the given procedures</a:t>
              </a:r>
            </a:p>
            <a:p>
              <a:pPr algn="just"/>
              <a:endParaRPr lang="en-US" sz="2000" b="1" u="sng" dirty="0" smtClean="0">
                <a:solidFill>
                  <a:srgbClr val="008000"/>
                </a:solidFill>
                <a:latin typeface="Times New Roman"/>
                <a:cs typeface="Times New Roman"/>
              </a:endParaRPr>
            </a:p>
          </p:txBody>
        </p:sp>
        <p:sp>
          <p:nvSpPr>
            <p:cNvPr id="36" name="TextBox 35"/>
            <p:cNvSpPr txBox="1"/>
            <p:nvPr/>
          </p:nvSpPr>
          <p:spPr>
            <a:xfrm rot="20283278">
              <a:off x="4607746" y="4639770"/>
              <a:ext cx="1300356" cy="369332"/>
            </a:xfrm>
            <a:prstGeom prst="rect">
              <a:avLst/>
            </a:prstGeom>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Tree>
    <p:extLst>
      <p:ext uri="{BB962C8B-B14F-4D97-AF65-F5344CB8AC3E}">
        <p14:creationId xmlns:p14="http://schemas.microsoft.com/office/powerpoint/2010/main" val="750626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ppt_w</p:attrName>
                                        </p:attrNameLst>
                                      </p:cBhvr>
                                      <p:tavLst>
                                        <p:tav tm="0">
                                          <p:val>
                                            <p:strVal val="#ppt_w*0.70"/>
                                          </p:val>
                                        </p:tav>
                                        <p:tav tm="100000">
                                          <p:val>
                                            <p:strVal val="#ppt_w"/>
                                          </p:val>
                                        </p:tav>
                                      </p:tavLst>
                                    </p:anim>
                                    <p:anim calcmode="lin" valueType="num">
                                      <p:cBhvr>
                                        <p:cTn id="22" dur="1000" fill="hold"/>
                                        <p:tgtEl>
                                          <p:spTgt spid="28"/>
                                        </p:tgtEl>
                                        <p:attrNameLst>
                                          <p:attrName>ppt_h</p:attrName>
                                        </p:attrNameLst>
                                      </p:cBhvr>
                                      <p:tavLst>
                                        <p:tav tm="0">
                                          <p:val>
                                            <p:strVal val="#ppt_h"/>
                                          </p:val>
                                        </p:tav>
                                        <p:tav tm="100000">
                                          <p:val>
                                            <p:strVal val="#ppt_h"/>
                                          </p:val>
                                        </p:tav>
                                      </p:tavLst>
                                    </p:anim>
                                    <p:animEffect transition="in" filter="fade">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strVal val="#ppt_w*0.70"/>
                                          </p:val>
                                        </p:tav>
                                        <p:tav tm="100000">
                                          <p:val>
                                            <p:strVal val="#ppt_w"/>
                                          </p:val>
                                        </p:tav>
                                      </p:tavLst>
                                    </p:anim>
                                    <p:anim calcmode="lin" valueType="num">
                                      <p:cBhvr>
                                        <p:cTn id="29" dur="1000" fill="hold"/>
                                        <p:tgtEl>
                                          <p:spTgt spid="33"/>
                                        </p:tgtEl>
                                        <p:attrNameLst>
                                          <p:attrName>ppt_h</p:attrName>
                                        </p:attrNameLst>
                                      </p:cBhvr>
                                      <p:tavLst>
                                        <p:tav tm="0">
                                          <p:val>
                                            <p:strVal val="#ppt_h"/>
                                          </p:val>
                                        </p:tav>
                                        <p:tav tm="100000">
                                          <p:val>
                                            <p:strVal val="#ppt_h"/>
                                          </p:val>
                                        </p:tav>
                                      </p:tavLst>
                                    </p:anim>
                                    <p:animEffect transition="in" filter="fade">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87524" y="172265"/>
            <a:ext cx="7884876" cy="556435"/>
          </a:xfrm>
        </p:spPr>
        <p:txBody>
          <a:bodyPr>
            <a:noAutofit/>
          </a:bodyPr>
          <a:lstStyle/>
          <a:p>
            <a:pPr algn="l"/>
            <a:r>
              <a:rPr lang="en-US" sz="3200" b="1" dirty="0"/>
              <a:t>Area </a:t>
            </a:r>
            <a:r>
              <a:rPr lang="en-US" sz="3200" b="1" dirty="0" smtClean="0"/>
              <a:t>&amp; Segments </a:t>
            </a:r>
            <a:r>
              <a:rPr lang="en-US" sz="3200" b="1" dirty="0"/>
              <a:t>of scientific inquiry</a:t>
            </a:r>
            <a:endParaRPr lang="en-US" altLang="en-US" sz="1800" b="1" dirty="0" smtClean="0">
              <a:solidFill>
                <a:srgbClr val="FFFF00"/>
              </a:solidFill>
            </a:endParaRPr>
          </a:p>
        </p:txBody>
      </p:sp>
      <p:sp>
        <p:nvSpPr>
          <p:cNvPr id="2" name="TextBox 1"/>
          <p:cNvSpPr txBox="1"/>
          <p:nvPr/>
        </p:nvSpPr>
        <p:spPr>
          <a:xfrm>
            <a:off x="827584" y="1119734"/>
            <a:ext cx="2232248"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u="sng" dirty="0"/>
              <a:t>Result area</a:t>
            </a:r>
            <a:endParaRPr lang="en-US" sz="2800" dirty="0"/>
          </a:p>
        </p:txBody>
      </p:sp>
      <p:sp>
        <p:nvSpPr>
          <p:cNvPr id="4" name="TextBox 3"/>
          <p:cNvSpPr txBox="1"/>
          <p:nvPr/>
        </p:nvSpPr>
        <p:spPr>
          <a:xfrm>
            <a:off x="3216220" y="908720"/>
            <a:ext cx="3840056" cy="923330"/>
          </a:xfrm>
          <a:prstGeom prst="rect">
            <a:avLst/>
          </a:prstGeom>
          <a:noFill/>
        </p:spPr>
        <p:txBody>
          <a:bodyPr wrap="square" rtlCol="0">
            <a:spAutoFit/>
          </a:bodyPr>
          <a:lstStyle/>
          <a:p>
            <a:r>
              <a:rPr lang="en-US" dirty="0" smtClean="0"/>
              <a:t> 5</a:t>
            </a:r>
            <a:r>
              <a:rPr lang="en-US" dirty="0"/>
              <a:t>.Analyzing data</a:t>
            </a:r>
          </a:p>
          <a:p>
            <a:r>
              <a:rPr lang="en-US" b="1" dirty="0"/>
              <a:t> </a:t>
            </a:r>
            <a:r>
              <a:rPr lang="en-US" dirty="0" smtClean="0"/>
              <a:t>6.Constructing </a:t>
            </a:r>
            <a:r>
              <a:rPr lang="en-US" dirty="0"/>
              <a:t>new knowledge</a:t>
            </a:r>
          </a:p>
          <a:p>
            <a:r>
              <a:rPr lang="en-US" dirty="0"/>
              <a:t> </a:t>
            </a:r>
            <a:r>
              <a:rPr lang="en-US" dirty="0" smtClean="0"/>
              <a:t>7.Communicating </a:t>
            </a:r>
            <a:endParaRPr lang="en-US" dirty="0"/>
          </a:p>
        </p:txBody>
      </p:sp>
      <p:cxnSp>
        <p:nvCxnSpPr>
          <p:cNvPr id="5" name="Straight Connector 4"/>
          <p:cNvCxnSpPr/>
          <p:nvPr/>
        </p:nvCxnSpPr>
        <p:spPr>
          <a:xfrm>
            <a:off x="4824028" y="2168860"/>
            <a:ext cx="0" cy="432048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9" name="Oval Callout 8"/>
          <p:cNvSpPr/>
          <p:nvPr/>
        </p:nvSpPr>
        <p:spPr>
          <a:xfrm>
            <a:off x="6988935" y="704311"/>
            <a:ext cx="2178242" cy="1271755"/>
          </a:xfrm>
          <a:prstGeom prst="wedgeEllipseCallout">
            <a:avLst>
              <a:gd name="adj1" fmla="val -56023"/>
              <a:gd name="adj2" fmla="val 35908"/>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smtClean="0"/>
              <a:t>Explanation</a:t>
            </a:r>
          </a:p>
          <a:p>
            <a:r>
              <a:rPr lang="en-US" b="1" dirty="0" smtClean="0"/>
              <a:t>Extension</a:t>
            </a:r>
          </a:p>
          <a:p>
            <a:r>
              <a:rPr lang="en-US" b="1" dirty="0" smtClean="0"/>
              <a:t>Evaluation</a:t>
            </a:r>
            <a:endParaRPr lang="en-US" dirty="0"/>
          </a:p>
        </p:txBody>
      </p:sp>
      <p:sp>
        <p:nvSpPr>
          <p:cNvPr id="10" name="Rounded Rectangle 9"/>
          <p:cNvSpPr/>
          <p:nvPr/>
        </p:nvSpPr>
        <p:spPr>
          <a:xfrm>
            <a:off x="215516" y="1119734"/>
            <a:ext cx="540060" cy="46166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t>3</a:t>
            </a:r>
            <a:endParaRPr lang="en-US" sz="2400" b="1" dirty="0"/>
          </a:p>
        </p:txBody>
      </p:sp>
      <p:sp>
        <p:nvSpPr>
          <p:cNvPr id="12" name="Rounded Rectangle 11"/>
          <p:cNvSpPr/>
          <p:nvPr/>
        </p:nvSpPr>
        <p:spPr>
          <a:xfrm>
            <a:off x="1187624" y="1844824"/>
            <a:ext cx="2592288" cy="32403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Chemistry</a:t>
            </a:r>
            <a:endParaRPr lang="en-US" sz="2400" dirty="0"/>
          </a:p>
        </p:txBody>
      </p:sp>
      <p:grpSp>
        <p:nvGrpSpPr>
          <p:cNvPr id="13" name="Group 12"/>
          <p:cNvGrpSpPr/>
          <p:nvPr/>
        </p:nvGrpSpPr>
        <p:grpSpPr>
          <a:xfrm>
            <a:off x="93357" y="2398704"/>
            <a:ext cx="4427534" cy="2218428"/>
            <a:chOff x="93357" y="2420230"/>
            <a:chExt cx="4427534" cy="2218428"/>
          </a:xfrm>
        </p:grpSpPr>
        <p:grpSp>
          <p:nvGrpSpPr>
            <p:cNvPr id="14" name="Group 13"/>
            <p:cNvGrpSpPr/>
            <p:nvPr/>
          </p:nvGrpSpPr>
          <p:grpSpPr>
            <a:xfrm>
              <a:off x="359532" y="2699666"/>
              <a:ext cx="4161359" cy="1938992"/>
              <a:chOff x="373579" y="2699666"/>
              <a:chExt cx="3964154" cy="1938992"/>
            </a:xfrm>
          </p:grpSpPr>
          <p:sp>
            <p:nvSpPr>
              <p:cNvPr id="16" name="TextBox 15"/>
              <p:cNvSpPr txBox="1"/>
              <p:nvPr/>
            </p:nvSpPr>
            <p:spPr>
              <a:xfrm>
                <a:off x="476472" y="2699666"/>
                <a:ext cx="3861261" cy="1938992"/>
              </a:xfrm>
              <a:prstGeom prst="rect">
                <a:avLst/>
              </a:prstGeom>
              <a:noFill/>
            </p:spPr>
            <p:txBody>
              <a:bodyPr wrap="square" rtlCol="0">
                <a:spAutoFit/>
              </a:bodyPr>
              <a:lstStyle/>
              <a:p>
                <a:pPr algn="just"/>
                <a:r>
                  <a:rPr lang="en-US" sz="2000" b="1" dirty="0" smtClean="0">
                    <a:solidFill>
                      <a:srgbClr val="008000"/>
                    </a:solidFill>
                    <a:latin typeface="Times New Roman"/>
                    <a:cs typeface="Times New Roman"/>
                  </a:rPr>
                  <a:t> </a:t>
                </a:r>
                <a:r>
                  <a:rPr lang="en-US" sz="2000" b="1" dirty="0">
                    <a:solidFill>
                      <a:srgbClr val="008000"/>
                    </a:solidFill>
                    <a:latin typeface="Times New Roman"/>
                    <a:cs typeface="Times New Roman"/>
                  </a:rPr>
                  <a:t> </a:t>
                </a:r>
                <a:r>
                  <a:rPr lang="en-US" sz="2000" b="1" u="sng" dirty="0" smtClean="0">
                    <a:solidFill>
                      <a:srgbClr val="008000"/>
                    </a:solidFill>
                    <a:latin typeface="Times New Roman"/>
                    <a:cs typeface="Times New Roman"/>
                  </a:rPr>
                  <a:t>Teacher</a:t>
                </a:r>
                <a:r>
                  <a:rPr lang="en-US" sz="2000" b="1" dirty="0" smtClean="0">
                    <a:solidFill>
                      <a:srgbClr val="008000"/>
                    </a:solidFill>
                    <a:latin typeface="Times New Roman"/>
                    <a:cs typeface="Times New Roman"/>
                  </a:rPr>
                  <a:t>: </a:t>
                </a:r>
                <a:r>
                  <a:rPr lang="en-US" sz="2000" dirty="0" smtClean="0">
                    <a:solidFill>
                      <a:srgbClr val="000000"/>
                    </a:solidFill>
                    <a:latin typeface="Times New Roman"/>
                    <a:cs typeface="Times New Roman"/>
                  </a:rPr>
                  <a:t>encouraged </a:t>
                </a:r>
                <a:r>
                  <a:rPr lang="en-US" sz="2000" dirty="0">
                    <a:solidFill>
                      <a:srgbClr val="000000"/>
                    </a:solidFill>
                    <a:latin typeface="Times New Roman"/>
                    <a:cs typeface="Times New Roman"/>
                  </a:rPr>
                  <a:t>accountability,</a:t>
                </a:r>
              </a:p>
              <a:p>
                <a:pPr algn="just"/>
                <a:r>
                  <a:rPr lang="en-US" sz="2000" dirty="0">
                    <a:solidFill>
                      <a:srgbClr val="000000"/>
                    </a:solidFill>
                    <a:latin typeface="Times New Roman"/>
                    <a:cs typeface="Times New Roman"/>
                  </a:rPr>
                  <a:t>Used probing </a:t>
                </a:r>
                <a:r>
                  <a:rPr lang="en-US" sz="2000" dirty="0" smtClean="0">
                    <a:solidFill>
                      <a:srgbClr val="000000"/>
                    </a:solidFill>
                    <a:latin typeface="Times New Roman"/>
                    <a:cs typeface="Times New Roman"/>
                  </a:rPr>
                  <a:t>questions to extend their ideas.</a:t>
                </a:r>
              </a:p>
              <a:p>
                <a:pPr algn="just"/>
                <a:r>
                  <a:rPr lang="en-US" sz="2000" dirty="0" smtClean="0">
                    <a:solidFill>
                      <a:srgbClr val="000000"/>
                    </a:solidFill>
                    <a:latin typeface="Times New Roman"/>
                    <a:cs typeface="Times New Roman"/>
                  </a:rPr>
                  <a:t>-Promoted the accommodation process. Both FA &amp; SA were used</a:t>
                </a:r>
                <a:endParaRPr lang="en-US" sz="2000" dirty="0">
                  <a:solidFill>
                    <a:srgbClr val="000000"/>
                  </a:solidFill>
                  <a:latin typeface="Times New Roman"/>
                  <a:cs typeface="Times New Roman"/>
                </a:endParaRPr>
              </a:p>
              <a:p>
                <a:pPr algn="just"/>
                <a:endParaRPr lang="en-US" sz="2000" dirty="0">
                  <a:solidFill>
                    <a:srgbClr val="000000"/>
                  </a:solidFill>
                  <a:latin typeface="Times New Roman"/>
                  <a:cs typeface="Times New Roman"/>
                </a:endParaRPr>
              </a:p>
            </p:txBody>
          </p:sp>
          <p:sp>
            <p:nvSpPr>
              <p:cNvPr id="17" name="Rounded Rectangle 16"/>
              <p:cNvSpPr/>
              <p:nvPr/>
            </p:nvSpPr>
            <p:spPr>
              <a:xfrm>
                <a:off x="373579" y="2699666"/>
                <a:ext cx="3954777" cy="1692188"/>
              </a:xfrm>
              <a:prstGeom prst="round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 name="TextBox 14"/>
            <p:cNvSpPr txBox="1"/>
            <p:nvPr/>
          </p:nvSpPr>
          <p:spPr>
            <a:xfrm rot="20283278">
              <a:off x="93357" y="2420230"/>
              <a:ext cx="1301633" cy="369332"/>
            </a:xfrm>
            <a:prstGeom prst="rect">
              <a:avLst/>
            </a:prstGeom>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18" name="Group 17"/>
          <p:cNvGrpSpPr/>
          <p:nvPr/>
        </p:nvGrpSpPr>
        <p:grpSpPr>
          <a:xfrm>
            <a:off x="57399" y="4630714"/>
            <a:ext cx="4453650" cy="2454434"/>
            <a:chOff x="57399" y="4630714"/>
            <a:chExt cx="4453650" cy="2454434"/>
          </a:xfrm>
        </p:grpSpPr>
        <p:sp>
          <p:nvSpPr>
            <p:cNvPr id="19" name="TextBox 18"/>
            <p:cNvSpPr txBox="1"/>
            <p:nvPr/>
          </p:nvSpPr>
          <p:spPr>
            <a:xfrm>
              <a:off x="467544" y="4869157"/>
              <a:ext cx="4043504" cy="2215991"/>
            </a:xfrm>
            <a:prstGeom prst="rect">
              <a:avLst/>
            </a:prstGeom>
            <a:noFill/>
          </p:spPr>
          <p:txBody>
            <a:bodyPr wrap="square" rtlCol="0">
              <a:spAutoFit/>
            </a:bodyPr>
            <a:lstStyle/>
            <a:p>
              <a:pPr algn="just"/>
              <a:r>
                <a:rPr lang="en-US" sz="2000" b="1" dirty="0" smtClean="0">
                  <a:solidFill>
                    <a:srgbClr val="008000"/>
                  </a:solidFill>
                  <a:latin typeface="Times New Roman"/>
                  <a:cs typeface="Times New Roman"/>
                </a:rPr>
                <a:t>   </a:t>
              </a:r>
              <a:r>
                <a:rPr lang="en-US" sz="2000" b="1" u="sng" dirty="0" smtClean="0">
                  <a:solidFill>
                    <a:srgbClr val="008000"/>
                  </a:solidFill>
                  <a:latin typeface="Times New Roman"/>
                  <a:cs typeface="Times New Roman"/>
                </a:rPr>
                <a:t>Student: </a:t>
              </a:r>
            </a:p>
            <a:p>
              <a:pPr algn="just"/>
              <a:r>
                <a:rPr lang="en-US" sz="2000" dirty="0" smtClean="0">
                  <a:latin typeface="Times New Roman"/>
                  <a:cs typeface="Times New Roman"/>
                </a:rPr>
                <a:t>Collected the required data and analyzed it, Discussed the findings, posed new questions, Mentioned real life applications, Drew conclusions</a:t>
              </a:r>
            </a:p>
            <a:p>
              <a:pPr algn="just"/>
              <a:endParaRPr lang="en-US" dirty="0" smtClean="0">
                <a:latin typeface="Times New Roman"/>
                <a:cs typeface="Times New Roman"/>
              </a:endParaRPr>
            </a:p>
            <a:p>
              <a:pPr algn="just"/>
              <a:endParaRPr lang="en-US" sz="2000" b="1" u="sng" dirty="0" smtClean="0">
                <a:solidFill>
                  <a:srgbClr val="008000"/>
                </a:solidFill>
                <a:latin typeface="Times New Roman"/>
                <a:cs typeface="Times New Roman"/>
              </a:endParaRPr>
            </a:p>
          </p:txBody>
        </p:sp>
        <p:sp>
          <p:nvSpPr>
            <p:cNvPr id="20" name="Rounded Rectangle 19"/>
            <p:cNvSpPr/>
            <p:nvPr/>
          </p:nvSpPr>
          <p:spPr>
            <a:xfrm>
              <a:off x="359532" y="4744408"/>
              <a:ext cx="4151517" cy="19082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TextBox 20"/>
            <p:cNvSpPr txBox="1"/>
            <p:nvPr/>
          </p:nvSpPr>
          <p:spPr>
            <a:xfrm rot="20283278">
              <a:off x="57399" y="4630714"/>
              <a:ext cx="1300356" cy="369332"/>
            </a:xfrm>
            <a:prstGeom prst="rect">
              <a:avLst/>
            </a:prstGeom>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
        <p:nvSpPr>
          <p:cNvPr id="22" name="Rounded Rectangle 21"/>
          <p:cNvSpPr/>
          <p:nvPr/>
        </p:nvSpPr>
        <p:spPr>
          <a:xfrm>
            <a:off x="5436096" y="1844824"/>
            <a:ext cx="2592288" cy="36004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Mathematics</a:t>
            </a:r>
            <a:endParaRPr lang="en-US" sz="2400" dirty="0"/>
          </a:p>
        </p:txBody>
      </p:sp>
      <p:grpSp>
        <p:nvGrpSpPr>
          <p:cNvPr id="23" name="Group 22"/>
          <p:cNvGrpSpPr/>
          <p:nvPr/>
        </p:nvGrpSpPr>
        <p:grpSpPr>
          <a:xfrm>
            <a:off x="4532906" y="2470712"/>
            <a:ext cx="4355419" cy="1939453"/>
            <a:chOff x="4532906" y="2470712"/>
            <a:chExt cx="4355419" cy="1939453"/>
          </a:xfrm>
        </p:grpSpPr>
        <p:grpSp>
          <p:nvGrpSpPr>
            <p:cNvPr id="24" name="Group 23"/>
            <p:cNvGrpSpPr/>
            <p:nvPr/>
          </p:nvGrpSpPr>
          <p:grpSpPr>
            <a:xfrm>
              <a:off x="5004048" y="2717977"/>
              <a:ext cx="3884277" cy="1692188"/>
              <a:chOff x="655948" y="2699666"/>
              <a:chExt cx="3672408" cy="1692188"/>
            </a:xfrm>
          </p:grpSpPr>
          <p:sp>
            <p:nvSpPr>
              <p:cNvPr id="26" name="TextBox 25"/>
              <p:cNvSpPr txBox="1"/>
              <p:nvPr/>
            </p:nvSpPr>
            <p:spPr>
              <a:xfrm>
                <a:off x="818326" y="2751581"/>
                <a:ext cx="3295250" cy="1631216"/>
              </a:xfrm>
              <a:prstGeom prst="rect">
                <a:avLst/>
              </a:prstGeom>
              <a:noFill/>
            </p:spPr>
            <p:txBody>
              <a:bodyPr wrap="square" rtlCol="0">
                <a:spAutoFit/>
              </a:bodyPr>
              <a:lstStyle/>
              <a:p>
                <a:pPr algn="just"/>
                <a:r>
                  <a:rPr lang="en-US" sz="2000" b="1" u="sng" dirty="0" smtClean="0">
                    <a:solidFill>
                      <a:srgbClr val="008000"/>
                    </a:solidFill>
                    <a:latin typeface="Times New Roman"/>
                    <a:cs typeface="Times New Roman"/>
                  </a:rPr>
                  <a:t>Teacher: </a:t>
                </a:r>
                <a:r>
                  <a:rPr lang="en-US" sz="2000" dirty="0" smtClean="0">
                    <a:latin typeface="Times New Roman"/>
                    <a:cs typeface="Times New Roman"/>
                  </a:rPr>
                  <a:t>Assigned </a:t>
                </a:r>
                <a:r>
                  <a:rPr lang="en-US" sz="2000" dirty="0">
                    <a:latin typeface="Times New Roman"/>
                    <a:cs typeface="Times New Roman"/>
                  </a:rPr>
                  <a:t>tasks for </a:t>
                </a:r>
                <a:endParaRPr lang="en-US" sz="2000" dirty="0" smtClean="0">
                  <a:latin typeface="Times New Roman"/>
                  <a:cs typeface="Times New Roman"/>
                </a:endParaRPr>
              </a:p>
              <a:p>
                <a:pPr algn="just"/>
                <a:r>
                  <a:rPr lang="en-US" sz="2000" dirty="0" smtClean="0">
                    <a:latin typeface="Times New Roman"/>
                    <a:cs typeface="Times New Roman"/>
                  </a:rPr>
                  <a:t>homogenous groups, posed real life examples.</a:t>
                </a:r>
              </a:p>
              <a:p>
                <a:pPr algn="just"/>
                <a:r>
                  <a:rPr lang="en-US" sz="2000" dirty="0" smtClean="0">
                    <a:latin typeface="Times New Roman"/>
                    <a:cs typeface="Times New Roman"/>
                  </a:rPr>
                  <a:t>- Formal &amp; informal assessments were used.</a:t>
                </a:r>
                <a:endParaRPr lang="en-US" sz="2000" dirty="0">
                  <a:latin typeface="Times New Roman"/>
                  <a:cs typeface="Times New Roman"/>
                </a:endParaRPr>
              </a:p>
            </p:txBody>
          </p:sp>
          <p:sp>
            <p:nvSpPr>
              <p:cNvPr id="27" name="Rounded Rectangle 26"/>
              <p:cNvSpPr/>
              <p:nvPr/>
            </p:nvSpPr>
            <p:spPr>
              <a:xfrm>
                <a:off x="655948" y="2699666"/>
                <a:ext cx="3672408" cy="1692188"/>
              </a:xfrm>
              <a:prstGeom prst="round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5" name="TextBox 24"/>
            <p:cNvSpPr txBox="1"/>
            <p:nvPr/>
          </p:nvSpPr>
          <p:spPr>
            <a:xfrm rot="20283278">
              <a:off x="4532906" y="2470712"/>
              <a:ext cx="1301633" cy="369332"/>
            </a:xfrm>
            <a:prstGeom prst="rect">
              <a:avLst/>
            </a:prstGeom>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Teaching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28" name="Group 27"/>
          <p:cNvGrpSpPr/>
          <p:nvPr/>
        </p:nvGrpSpPr>
        <p:grpSpPr>
          <a:xfrm>
            <a:off x="4607746" y="4639770"/>
            <a:ext cx="4284734" cy="2240390"/>
            <a:chOff x="4607746" y="4639770"/>
            <a:chExt cx="4284734" cy="2240390"/>
          </a:xfrm>
        </p:grpSpPr>
        <p:sp>
          <p:nvSpPr>
            <p:cNvPr id="29" name="Rounded Rectangle 28"/>
            <p:cNvSpPr/>
            <p:nvPr/>
          </p:nvSpPr>
          <p:spPr>
            <a:xfrm>
              <a:off x="5004048" y="4744408"/>
              <a:ext cx="3888432" cy="19082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TextBox 29"/>
            <p:cNvSpPr txBox="1"/>
            <p:nvPr/>
          </p:nvSpPr>
          <p:spPr>
            <a:xfrm>
              <a:off x="5175794" y="4941168"/>
              <a:ext cx="3644678" cy="1938992"/>
            </a:xfrm>
            <a:prstGeom prst="rect">
              <a:avLst/>
            </a:prstGeom>
            <a:noFill/>
          </p:spPr>
          <p:txBody>
            <a:bodyPr wrap="square" rtlCol="0">
              <a:spAutoFit/>
            </a:bodyPr>
            <a:lstStyle/>
            <a:p>
              <a:pPr algn="just"/>
              <a:r>
                <a:rPr lang="en-US" sz="2000" b="1" u="sng" dirty="0" smtClean="0">
                  <a:solidFill>
                    <a:srgbClr val="008000"/>
                  </a:solidFill>
                  <a:latin typeface="Times New Roman"/>
                  <a:cs typeface="Times New Roman"/>
                </a:rPr>
                <a:t>Student: </a:t>
              </a:r>
            </a:p>
            <a:p>
              <a:pPr algn="just"/>
              <a:r>
                <a:rPr lang="en-US" sz="2000" dirty="0" smtClean="0">
                  <a:latin typeface="Times New Roman"/>
                  <a:cs typeface="Times New Roman"/>
                </a:rPr>
                <a:t>Compared groups’ results, classified them in graphic organizer, Drew &amp; discussed conclusions</a:t>
              </a:r>
            </a:p>
            <a:p>
              <a:pPr algn="just"/>
              <a:endParaRPr lang="en-US" sz="2000" b="1" u="sng" dirty="0" smtClean="0">
                <a:solidFill>
                  <a:srgbClr val="008000"/>
                </a:solidFill>
                <a:latin typeface="Times New Roman"/>
                <a:cs typeface="Times New Roman"/>
              </a:endParaRPr>
            </a:p>
          </p:txBody>
        </p:sp>
        <p:sp>
          <p:nvSpPr>
            <p:cNvPr id="31" name="TextBox 30"/>
            <p:cNvSpPr txBox="1"/>
            <p:nvPr/>
          </p:nvSpPr>
          <p:spPr>
            <a:xfrm rot="20283278">
              <a:off x="4607746" y="4639770"/>
              <a:ext cx="1300356" cy="369332"/>
            </a:xfrm>
            <a:prstGeom prst="rect">
              <a:avLst/>
            </a:prstGeom>
            <a:effectLst>
              <a:glow rad="1016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pSp>
        <p:nvGrpSpPr>
          <p:cNvPr id="38" name="Group 37"/>
          <p:cNvGrpSpPr/>
          <p:nvPr/>
        </p:nvGrpSpPr>
        <p:grpSpPr>
          <a:xfrm>
            <a:off x="611560" y="3069888"/>
            <a:ext cx="3780420" cy="2879392"/>
            <a:chOff x="611560" y="3069888"/>
            <a:chExt cx="3780420" cy="2879392"/>
          </a:xfrm>
        </p:grpSpPr>
        <p:sp>
          <p:nvSpPr>
            <p:cNvPr id="3" name="Round Single Corner Rectangle 2"/>
            <p:cNvSpPr/>
            <p:nvPr/>
          </p:nvSpPr>
          <p:spPr>
            <a:xfrm>
              <a:off x="611560" y="3069888"/>
              <a:ext cx="3780420" cy="2879392"/>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u="sng" dirty="0" smtClean="0">
                  <a:solidFill>
                    <a:schemeClr val="accent5"/>
                  </a:solidFill>
                  <a:effectLst>
                    <a:glow rad="63500">
                      <a:schemeClr val="accent1">
                        <a:satMod val="175000"/>
                        <a:alpha val="40000"/>
                      </a:schemeClr>
                    </a:glow>
                  </a:effectLst>
                </a:rPr>
                <a:t>Type of inquiry implemented</a:t>
              </a:r>
            </a:p>
            <a:p>
              <a:pPr algn="ctr"/>
              <a:r>
                <a:rPr lang="en-US" b="1" u="sng" dirty="0" smtClean="0">
                  <a:solidFill>
                    <a:schemeClr val="accent5"/>
                  </a:solidFill>
                </a:rPr>
                <a:t>Class1</a:t>
              </a:r>
              <a:r>
                <a:rPr lang="en-US" dirty="0" smtClean="0"/>
                <a:t>                 </a:t>
              </a:r>
              <a:r>
                <a:rPr lang="en-US" b="1" u="sng" dirty="0" smtClean="0">
                  <a:solidFill>
                    <a:srgbClr val="4E66B2"/>
                  </a:solidFill>
                </a:rPr>
                <a:t>Class 2</a:t>
              </a:r>
              <a:endParaRPr lang="en-US" dirty="0"/>
            </a:p>
            <a:p>
              <a:r>
                <a:rPr lang="en-US" sz="2000" dirty="0" smtClean="0"/>
                <a:t>Structured</a:t>
              </a:r>
            </a:p>
            <a:p>
              <a:r>
                <a:rPr lang="en-US" sz="2000" dirty="0" smtClean="0"/>
                <a:t>   Inquiry                    </a:t>
              </a:r>
              <a:r>
                <a:rPr lang="en-US" sz="2400" dirty="0" smtClean="0"/>
                <a:t>Guided</a:t>
              </a:r>
            </a:p>
            <a:p>
              <a:pPr algn="ctr"/>
              <a:r>
                <a:rPr lang="en-US" sz="2400" dirty="0" smtClean="0"/>
                <a:t>                              Discovery</a:t>
              </a:r>
              <a:endParaRPr lang="en-US" sz="2400" dirty="0"/>
            </a:p>
            <a:p>
              <a:pPr algn="ctr"/>
              <a:endParaRPr lang="en-US" sz="2000" dirty="0" smtClean="0"/>
            </a:p>
            <a:p>
              <a:r>
                <a:rPr lang="en-US" sz="2000" dirty="0" smtClean="0"/>
                <a:t>    </a:t>
              </a:r>
              <a:r>
                <a:rPr lang="en-US" sz="2400" dirty="0" smtClean="0"/>
                <a:t>Guided </a:t>
              </a:r>
            </a:p>
            <a:p>
              <a:r>
                <a:rPr lang="en-US" sz="2400" dirty="0" smtClean="0"/>
                <a:t>   Inquiry</a:t>
              </a:r>
              <a:endParaRPr lang="en-US" sz="2400" dirty="0"/>
            </a:p>
          </p:txBody>
        </p:sp>
        <p:cxnSp>
          <p:nvCxnSpPr>
            <p:cNvPr id="32" name="Straight Arrow Connector 31"/>
            <p:cNvCxnSpPr/>
            <p:nvPr/>
          </p:nvCxnSpPr>
          <p:spPr>
            <a:xfrm>
              <a:off x="1367644" y="4473116"/>
              <a:ext cx="0" cy="468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411760" y="3573016"/>
              <a:ext cx="0" cy="22682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2538322" y="3897052"/>
            <a:ext cx="1637633" cy="1260592"/>
          </a:xfrm>
          <a:prstGeom prst="ellipse">
            <a:avLst/>
          </a:prstGeom>
          <a:noFill/>
          <a:effectLst>
            <a:glow rad="101600">
              <a:schemeClr val="accent3">
                <a:satMod val="175000"/>
                <a:alpha val="40000"/>
              </a:schemeClr>
            </a:glow>
            <a:outerShdw blurRad="50800" dist="12700" dir="5400000" rotWithShape="0">
              <a:srgbClr val="000000">
                <a:alpha val="3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47564" y="5013176"/>
            <a:ext cx="1548172" cy="936104"/>
          </a:xfrm>
          <a:prstGeom prst="ellipse">
            <a:avLst/>
          </a:prstGeom>
          <a:noFill/>
          <a:effectLst>
            <a:glow rad="101600">
              <a:schemeClr val="accent3">
                <a:satMod val="175000"/>
                <a:alpha val="40000"/>
              </a:schemeClr>
            </a:glow>
            <a:outerShdw blurRad="50800" dist="12700" dir="5400000" rotWithShape="0">
              <a:srgbClr val="000000">
                <a:alpha val="3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a:off x="5175794" y="3141896"/>
            <a:ext cx="3644678" cy="2879392"/>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u="sng" dirty="0">
                <a:solidFill>
                  <a:schemeClr val="accent5"/>
                </a:solidFill>
                <a:effectLst>
                  <a:glow rad="63500">
                    <a:schemeClr val="accent1">
                      <a:satMod val="175000"/>
                      <a:alpha val="40000"/>
                    </a:schemeClr>
                  </a:glow>
                </a:effectLst>
              </a:rPr>
              <a:t>Type of inquiry implemented</a:t>
            </a:r>
          </a:p>
          <a:p>
            <a:pPr algn="ctr"/>
            <a:r>
              <a:rPr lang="en-US" b="1" u="sng" dirty="0">
                <a:solidFill>
                  <a:schemeClr val="accent5"/>
                </a:solidFill>
              </a:rPr>
              <a:t>Class1</a:t>
            </a:r>
            <a:r>
              <a:rPr lang="en-US" dirty="0"/>
              <a:t>                 </a:t>
            </a:r>
            <a:r>
              <a:rPr lang="en-US" b="1" u="sng" dirty="0">
                <a:solidFill>
                  <a:srgbClr val="4E66B2"/>
                </a:solidFill>
              </a:rPr>
              <a:t>Class </a:t>
            </a:r>
            <a:r>
              <a:rPr lang="en-US" b="1" u="sng" dirty="0" smtClean="0">
                <a:solidFill>
                  <a:srgbClr val="4E66B2"/>
                </a:solidFill>
              </a:rPr>
              <a:t>2</a:t>
            </a:r>
          </a:p>
          <a:p>
            <a:pPr algn="ctr"/>
            <a:endParaRPr lang="en-US" b="1" u="sng" dirty="0">
              <a:solidFill>
                <a:srgbClr val="4E66B2"/>
              </a:solidFill>
            </a:endParaRPr>
          </a:p>
          <a:p>
            <a:pPr algn="ctr"/>
            <a:endParaRPr lang="en-US" b="1" u="sng" dirty="0" smtClean="0">
              <a:solidFill>
                <a:srgbClr val="4E66B2"/>
              </a:solidFill>
            </a:endParaRPr>
          </a:p>
          <a:p>
            <a:pPr algn="ctr"/>
            <a:r>
              <a:rPr lang="en-US" sz="2400" dirty="0" smtClean="0"/>
              <a:t>Structured  </a:t>
            </a:r>
            <a:r>
              <a:rPr lang="en-US" sz="2400" dirty="0"/>
              <a:t>Inquiry </a:t>
            </a:r>
            <a:endParaRPr lang="en-US" sz="2400" b="1" u="sng" dirty="0">
              <a:solidFill>
                <a:srgbClr val="4E66B2"/>
              </a:solidFill>
            </a:endParaRPr>
          </a:p>
          <a:p>
            <a:pPr algn="ctr"/>
            <a:endParaRPr lang="en-US" b="1" u="sng" dirty="0" smtClean="0">
              <a:solidFill>
                <a:srgbClr val="4E66B2"/>
              </a:solidFill>
            </a:endParaRPr>
          </a:p>
          <a:p>
            <a:pPr algn="ctr"/>
            <a:endParaRPr lang="en-US" b="1" u="sng" dirty="0">
              <a:solidFill>
                <a:srgbClr val="4E66B2"/>
              </a:solidFill>
            </a:endParaRPr>
          </a:p>
          <a:p>
            <a:pPr algn="ctr"/>
            <a:endParaRPr lang="en-US" b="1" u="sng" dirty="0" smtClean="0">
              <a:solidFill>
                <a:srgbClr val="4E66B2"/>
              </a:solidFill>
            </a:endParaRPr>
          </a:p>
          <a:p>
            <a:pPr algn="ctr"/>
            <a:endParaRPr lang="en-US" dirty="0"/>
          </a:p>
        </p:txBody>
      </p:sp>
    </p:spTree>
    <p:extLst>
      <p:ext uri="{BB962C8B-B14F-4D97-AF65-F5344CB8AC3E}">
        <p14:creationId xmlns:p14="http://schemas.microsoft.com/office/powerpoint/2010/main" val="3312891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strVal val="#ppt_w*0.70"/>
                                          </p:val>
                                        </p:tav>
                                        <p:tav tm="100000">
                                          <p:val>
                                            <p:strVal val="#ppt_w"/>
                                          </p:val>
                                        </p:tav>
                                      </p:tavLst>
                                    </p:anim>
                                    <p:anim calcmode="lin" valueType="num">
                                      <p:cBhvr>
                                        <p:cTn id="22" dur="1000" fill="hold"/>
                                        <p:tgtEl>
                                          <p:spTgt spid="23"/>
                                        </p:tgtEl>
                                        <p:attrNameLst>
                                          <p:attrName>ppt_h</p:attrName>
                                        </p:attrNameLst>
                                      </p:cBhvr>
                                      <p:tavLst>
                                        <p:tav tm="0">
                                          <p:val>
                                            <p:strVal val="#ppt_h"/>
                                          </p:val>
                                        </p:tav>
                                        <p:tav tm="100000">
                                          <p:val>
                                            <p:strVal val="#ppt_h"/>
                                          </p:val>
                                        </p:tav>
                                      </p:tavLst>
                                    </p:anim>
                                    <p:animEffect transition="in" filter="fade">
                                      <p:cBhvr>
                                        <p:cTn id="23" dur="1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strVal val="#ppt_w*0.70"/>
                                          </p:val>
                                        </p:tav>
                                        <p:tav tm="100000">
                                          <p:val>
                                            <p:strVal val="#ppt_w"/>
                                          </p:val>
                                        </p:tav>
                                      </p:tavLst>
                                    </p:anim>
                                    <p:anim calcmode="lin" valueType="num">
                                      <p:cBhvr>
                                        <p:cTn id="29" dur="1000" fill="hold"/>
                                        <p:tgtEl>
                                          <p:spTgt spid="28"/>
                                        </p:tgtEl>
                                        <p:attrNameLst>
                                          <p:attrName>ppt_h</p:attrName>
                                        </p:attrNameLst>
                                      </p:cBhvr>
                                      <p:tavLst>
                                        <p:tav tm="0">
                                          <p:val>
                                            <p:strVal val="#ppt_h"/>
                                          </p:val>
                                        </p:tav>
                                        <p:tav tm="100000">
                                          <p:val>
                                            <p:strVal val="#ppt_h"/>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2000"/>
                                        <p:tgtEl>
                                          <p:spTgt spid="3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heel(1)">
                                      <p:cBhvr>
                                        <p:cTn id="43" dur="20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50" y="27811"/>
            <a:ext cx="7765136" cy="520870"/>
          </a:xfrm>
        </p:spPr>
        <p:txBody>
          <a:bodyPr/>
          <a:lstStyle/>
          <a:p>
            <a:pPr algn="l"/>
            <a:r>
              <a:rPr lang="en-US" sz="4400" dirty="0" smtClean="0">
                <a:effectLst>
                  <a:glow rad="101600">
                    <a:schemeClr val="accent3">
                      <a:satMod val="175000"/>
                      <a:alpha val="40000"/>
                    </a:schemeClr>
                  </a:glow>
                </a:effectLst>
              </a:rPr>
              <a:t>Discussions</a:t>
            </a:r>
            <a:endParaRPr lang="en-US" sz="4400" dirty="0">
              <a:effectLst>
                <a:glow rad="101600">
                  <a:schemeClr val="accent3">
                    <a:satMod val="175000"/>
                    <a:alpha val="40000"/>
                  </a:schemeClr>
                </a:glow>
              </a:effectLst>
            </a:endParaRPr>
          </a:p>
        </p:txBody>
      </p:sp>
      <p:sp>
        <p:nvSpPr>
          <p:cNvPr id="4" name="Rounded Rectangle 3"/>
          <p:cNvSpPr/>
          <p:nvPr/>
        </p:nvSpPr>
        <p:spPr>
          <a:xfrm>
            <a:off x="719572" y="728700"/>
            <a:ext cx="2851860" cy="46805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Science (Chemistry)</a:t>
            </a:r>
            <a:endParaRPr lang="en-US" sz="2400" dirty="0"/>
          </a:p>
        </p:txBody>
      </p:sp>
      <p:sp>
        <p:nvSpPr>
          <p:cNvPr id="5" name="Rounded Rectangle 4"/>
          <p:cNvSpPr/>
          <p:nvPr/>
        </p:nvSpPr>
        <p:spPr>
          <a:xfrm>
            <a:off x="5436958" y="728700"/>
            <a:ext cx="2843454" cy="46805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smtClean="0"/>
              <a:t>Mathematics</a:t>
            </a:r>
            <a:endParaRPr lang="en-US" sz="2400" dirty="0"/>
          </a:p>
        </p:txBody>
      </p:sp>
      <p:sp>
        <p:nvSpPr>
          <p:cNvPr id="21" name="Rounded Rectangle 20"/>
          <p:cNvSpPr/>
          <p:nvPr/>
        </p:nvSpPr>
        <p:spPr>
          <a:xfrm>
            <a:off x="431540" y="1628800"/>
            <a:ext cx="838893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Connect students’ prerequisite knowledge and their new learning experience</a:t>
            </a:r>
            <a:endParaRPr lang="en-US" dirty="0"/>
          </a:p>
        </p:txBody>
      </p:sp>
      <p:grpSp>
        <p:nvGrpSpPr>
          <p:cNvPr id="23" name="Group 22"/>
          <p:cNvGrpSpPr/>
          <p:nvPr/>
        </p:nvGrpSpPr>
        <p:grpSpPr>
          <a:xfrm>
            <a:off x="395536" y="1233823"/>
            <a:ext cx="7551713" cy="468052"/>
            <a:chOff x="395536" y="1233823"/>
            <a:chExt cx="7551713" cy="468052"/>
          </a:xfrm>
        </p:grpSpPr>
        <p:grpSp>
          <p:nvGrpSpPr>
            <p:cNvPr id="20" name="Group 19"/>
            <p:cNvGrpSpPr/>
            <p:nvPr/>
          </p:nvGrpSpPr>
          <p:grpSpPr>
            <a:xfrm>
              <a:off x="1213639" y="1233823"/>
              <a:ext cx="6733610" cy="468052"/>
              <a:chOff x="1223628" y="1340768"/>
              <a:chExt cx="6733610" cy="468052"/>
            </a:xfrm>
          </p:grpSpPr>
          <p:sp>
            <p:nvSpPr>
              <p:cNvPr id="3" name="Rounded Rectangle 2"/>
              <p:cNvSpPr/>
              <p:nvPr/>
            </p:nvSpPr>
            <p:spPr>
              <a:xfrm>
                <a:off x="1223628" y="1340768"/>
                <a:ext cx="1974356" cy="4680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Engagement</a:t>
                </a:r>
                <a:endParaRPr lang="en-US" sz="2400" dirty="0"/>
              </a:p>
            </p:txBody>
          </p:sp>
          <p:sp>
            <p:nvSpPr>
              <p:cNvPr id="10" name="Rounded Rectangle 9"/>
              <p:cNvSpPr/>
              <p:nvPr/>
            </p:nvSpPr>
            <p:spPr>
              <a:xfrm>
                <a:off x="5595035" y="1376772"/>
                <a:ext cx="2362203"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Solving problem</a:t>
                </a:r>
                <a:endParaRPr lang="en-US" sz="2400" dirty="0"/>
              </a:p>
            </p:txBody>
          </p:sp>
          <p:sp>
            <p:nvSpPr>
              <p:cNvPr id="15" name="Right Arrow 14"/>
              <p:cNvSpPr/>
              <p:nvPr/>
            </p:nvSpPr>
            <p:spPr>
              <a:xfrm>
                <a:off x="3761441" y="1447713"/>
                <a:ext cx="1404156" cy="340971"/>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2" name="Right Arrow Callout 21"/>
            <p:cNvSpPr/>
            <p:nvPr/>
          </p:nvSpPr>
          <p:spPr>
            <a:xfrm>
              <a:off x="395536" y="1269827"/>
              <a:ext cx="540060" cy="394977"/>
            </a:xfrm>
            <a:prstGeom prs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1</a:t>
              </a:r>
              <a:endParaRPr lang="en-US" sz="2000" dirty="0"/>
            </a:p>
          </p:txBody>
        </p:sp>
      </p:grpSp>
      <p:sp>
        <p:nvSpPr>
          <p:cNvPr id="32" name="Rounded Rectangle 31"/>
          <p:cNvSpPr/>
          <p:nvPr/>
        </p:nvSpPr>
        <p:spPr>
          <a:xfrm>
            <a:off x="395537" y="2600908"/>
            <a:ext cx="8424934"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Students test their hypotheses to the problem through reasonable evidences</a:t>
            </a:r>
            <a:endParaRPr lang="en-US" dirty="0"/>
          </a:p>
        </p:txBody>
      </p:sp>
      <p:sp>
        <p:nvSpPr>
          <p:cNvPr id="39" name="Rounded Rectangle 38"/>
          <p:cNvSpPr/>
          <p:nvPr/>
        </p:nvSpPr>
        <p:spPr>
          <a:xfrm>
            <a:off x="431540" y="3609020"/>
            <a:ext cx="8388931"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Use previous experience to elicit examples from real life applications </a:t>
            </a:r>
            <a:endParaRPr lang="en-US" dirty="0"/>
          </a:p>
        </p:txBody>
      </p:sp>
      <p:grpSp>
        <p:nvGrpSpPr>
          <p:cNvPr id="40" name="Group 39"/>
          <p:cNvGrpSpPr/>
          <p:nvPr/>
        </p:nvGrpSpPr>
        <p:grpSpPr>
          <a:xfrm>
            <a:off x="431540" y="3212976"/>
            <a:ext cx="7551713" cy="468052"/>
            <a:chOff x="395536" y="1233823"/>
            <a:chExt cx="7551713" cy="468052"/>
          </a:xfrm>
        </p:grpSpPr>
        <p:grpSp>
          <p:nvGrpSpPr>
            <p:cNvPr id="41" name="Group 40"/>
            <p:cNvGrpSpPr/>
            <p:nvPr/>
          </p:nvGrpSpPr>
          <p:grpSpPr>
            <a:xfrm>
              <a:off x="1213639" y="1233823"/>
              <a:ext cx="6733610" cy="468052"/>
              <a:chOff x="1223628" y="1340768"/>
              <a:chExt cx="6733610" cy="468052"/>
            </a:xfrm>
          </p:grpSpPr>
          <p:sp>
            <p:nvSpPr>
              <p:cNvPr id="43" name="Rounded Rectangle 42"/>
              <p:cNvSpPr/>
              <p:nvPr/>
            </p:nvSpPr>
            <p:spPr>
              <a:xfrm>
                <a:off x="1223628" y="1340768"/>
                <a:ext cx="1974356" cy="4680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Explanation</a:t>
                </a:r>
                <a:endParaRPr lang="en-US" sz="2400" dirty="0"/>
              </a:p>
            </p:txBody>
          </p:sp>
          <p:sp>
            <p:nvSpPr>
              <p:cNvPr id="44" name="Rounded Rectangle 43"/>
              <p:cNvSpPr/>
              <p:nvPr/>
            </p:nvSpPr>
            <p:spPr>
              <a:xfrm>
                <a:off x="5595035" y="1376772"/>
                <a:ext cx="2362203"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Communication</a:t>
                </a:r>
                <a:endParaRPr lang="en-US" sz="2400" dirty="0"/>
              </a:p>
            </p:txBody>
          </p:sp>
          <p:sp>
            <p:nvSpPr>
              <p:cNvPr id="45" name="Right Arrow 44"/>
              <p:cNvSpPr/>
              <p:nvPr/>
            </p:nvSpPr>
            <p:spPr>
              <a:xfrm>
                <a:off x="3761441" y="1447713"/>
                <a:ext cx="1404156" cy="340971"/>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42" name="Right Arrow Callout 41"/>
            <p:cNvSpPr/>
            <p:nvPr/>
          </p:nvSpPr>
          <p:spPr>
            <a:xfrm>
              <a:off x="395536" y="1269827"/>
              <a:ext cx="540060" cy="394977"/>
            </a:xfrm>
            <a:prstGeom prs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3</a:t>
              </a:r>
              <a:endParaRPr lang="en-US" sz="2000" dirty="0"/>
            </a:p>
          </p:txBody>
        </p:sp>
      </p:grpSp>
      <p:grpSp>
        <p:nvGrpSpPr>
          <p:cNvPr id="46" name="Group 45"/>
          <p:cNvGrpSpPr/>
          <p:nvPr/>
        </p:nvGrpSpPr>
        <p:grpSpPr>
          <a:xfrm>
            <a:off x="395536" y="2204864"/>
            <a:ext cx="7551713" cy="468052"/>
            <a:chOff x="467544" y="2240868"/>
            <a:chExt cx="7551713" cy="468052"/>
          </a:xfrm>
        </p:grpSpPr>
        <p:grpSp>
          <p:nvGrpSpPr>
            <p:cNvPr id="47" name="Group 46"/>
            <p:cNvGrpSpPr/>
            <p:nvPr/>
          </p:nvGrpSpPr>
          <p:grpSpPr>
            <a:xfrm>
              <a:off x="467544" y="2240868"/>
              <a:ext cx="7551713" cy="468052"/>
              <a:chOff x="395536" y="1233823"/>
              <a:chExt cx="7551713" cy="468052"/>
            </a:xfrm>
          </p:grpSpPr>
          <p:grpSp>
            <p:nvGrpSpPr>
              <p:cNvPr id="49" name="Group 48"/>
              <p:cNvGrpSpPr/>
              <p:nvPr/>
            </p:nvGrpSpPr>
            <p:grpSpPr>
              <a:xfrm>
                <a:off x="1213639" y="1233823"/>
                <a:ext cx="6733610" cy="468052"/>
                <a:chOff x="1223628" y="1340768"/>
                <a:chExt cx="6733610" cy="468052"/>
              </a:xfrm>
            </p:grpSpPr>
            <p:sp>
              <p:nvSpPr>
                <p:cNvPr id="51" name="Rounded Rectangle 50"/>
                <p:cNvSpPr/>
                <p:nvPr/>
              </p:nvSpPr>
              <p:spPr>
                <a:xfrm>
                  <a:off x="1223628" y="1340768"/>
                  <a:ext cx="1974356" cy="4680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Exploration</a:t>
                  </a:r>
                  <a:endParaRPr lang="en-US" sz="2400" dirty="0"/>
                </a:p>
              </p:txBody>
            </p:sp>
            <p:sp>
              <p:nvSpPr>
                <p:cNvPr id="52" name="Rounded Rectangle 51"/>
                <p:cNvSpPr/>
                <p:nvPr/>
              </p:nvSpPr>
              <p:spPr>
                <a:xfrm>
                  <a:off x="5595035" y="1376772"/>
                  <a:ext cx="2362203"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53" name="Right Arrow 52"/>
                <p:cNvSpPr/>
                <p:nvPr/>
              </p:nvSpPr>
              <p:spPr>
                <a:xfrm>
                  <a:off x="3761441" y="1447713"/>
                  <a:ext cx="1404156" cy="340971"/>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0" name="Right Arrow Callout 49"/>
              <p:cNvSpPr/>
              <p:nvPr/>
            </p:nvSpPr>
            <p:spPr>
              <a:xfrm>
                <a:off x="395536" y="1269827"/>
                <a:ext cx="540060" cy="394977"/>
              </a:xfrm>
              <a:prstGeom prs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2</a:t>
                </a:r>
                <a:endParaRPr lang="en-US" sz="2000" dirty="0"/>
              </a:p>
            </p:txBody>
          </p:sp>
        </p:grpSp>
        <p:sp>
          <p:nvSpPr>
            <p:cNvPr id="48" name="Rectangle 47"/>
            <p:cNvSpPr/>
            <p:nvPr/>
          </p:nvSpPr>
          <p:spPr>
            <a:xfrm>
              <a:off x="5733379" y="2302517"/>
              <a:ext cx="2236510" cy="369332"/>
            </a:xfrm>
            <a:prstGeom prst="rect">
              <a:avLst/>
            </a:prstGeom>
          </p:spPr>
          <p:txBody>
            <a:bodyPr wrap="none">
              <a:spAutoFit/>
            </a:bodyPr>
            <a:lstStyle/>
            <a:p>
              <a:r>
                <a:rPr lang="en-US" dirty="0"/>
                <a:t>Reasoning and Prof</a:t>
              </a:r>
              <a:r>
                <a:rPr lang="en-GB" dirty="0"/>
                <a:t> </a:t>
              </a:r>
              <a:endParaRPr lang="en-US" dirty="0"/>
            </a:p>
          </p:txBody>
        </p:sp>
      </p:grpSp>
      <p:sp>
        <p:nvSpPr>
          <p:cNvPr id="60" name="Rounded Rectangle 59"/>
          <p:cNvSpPr/>
          <p:nvPr/>
        </p:nvSpPr>
        <p:spPr>
          <a:xfrm>
            <a:off x="431540" y="4689140"/>
            <a:ext cx="8388932"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Extend outcomes to more innovative ideas in order to construct new knowledge  </a:t>
            </a:r>
            <a:endParaRPr lang="en-US" dirty="0"/>
          </a:p>
        </p:txBody>
      </p:sp>
      <p:grpSp>
        <p:nvGrpSpPr>
          <p:cNvPr id="61" name="Group 60"/>
          <p:cNvGrpSpPr/>
          <p:nvPr/>
        </p:nvGrpSpPr>
        <p:grpSpPr>
          <a:xfrm>
            <a:off x="431540" y="4257092"/>
            <a:ext cx="7551713" cy="468052"/>
            <a:chOff x="395536" y="1233823"/>
            <a:chExt cx="7551713" cy="468052"/>
          </a:xfrm>
        </p:grpSpPr>
        <p:grpSp>
          <p:nvGrpSpPr>
            <p:cNvPr id="62" name="Group 61"/>
            <p:cNvGrpSpPr/>
            <p:nvPr/>
          </p:nvGrpSpPr>
          <p:grpSpPr>
            <a:xfrm>
              <a:off x="1213639" y="1233823"/>
              <a:ext cx="6733610" cy="468052"/>
              <a:chOff x="1223628" y="1340768"/>
              <a:chExt cx="6733610" cy="468052"/>
            </a:xfrm>
          </p:grpSpPr>
          <p:sp>
            <p:nvSpPr>
              <p:cNvPr id="64" name="Rounded Rectangle 63"/>
              <p:cNvSpPr/>
              <p:nvPr/>
            </p:nvSpPr>
            <p:spPr>
              <a:xfrm>
                <a:off x="1223628" y="1340768"/>
                <a:ext cx="1974356" cy="4680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Extension</a:t>
                </a:r>
                <a:endParaRPr lang="en-US" sz="2400" dirty="0"/>
              </a:p>
            </p:txBody>
          </p:sp>
          <p:sp>
            <p:nvSpPr>
              <p:cNvPr id="65" name="Rounded Rectangle 64"/>
              <p:cNvSpPr/>
              <p:nvPr/>
            </p:nvSpPr>
            <p:spPr>
              <a:xfrm>
                <a:off x="5595035" y="1376772"/>
                <a:ext cx="2362203"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Connection</a:t>
                </a:r>
                <a:endParaRPr lang="en-US" sz="2400" dirty="0"/>
              </a:p>
            </p:txBody>
          </p:sp>
          <p:sp>
            <p:nvSpPr>
              <p:cNvPr id="66" name="Right Arrow 65"/>
              <p:cNvSpPr/>
              <p:nvPr/>
            </p:nvSpPr>
            <p:spPr>
              <a:xfrm>
                <a:off x="3761441" y="1447713"/>
                <a:ext cx="1404156" cy="340971"/>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3" name="Right Arrow Callout 62"/>
            <p:cNvSpPr/>
            <p:nvPr/>
          </p:nvSpPr>
          <p:spPr>
            <a:xfrm>
              <a:off x="395536" y="1269827"/>
              <a:ext cx="540060" cy="394977"/>
            </a:xfrm>
            <a:prstGeom prs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4</a:t>
              </a:r>
              <a:endParaRPr lang="en-US" sz="2000" dirty="0"/>
            </a:p>
          </p:txBody>
        </p:sp>
      </p:grpSp>
      <p:sp>
        <p:nvSpPr>
          <p:cNvPr id="67" name="Rounded Rectangle 66"/>
          <p:cNvSpPr/>
          <p:nvPr/>
        </p:nvSpPr>
        <p:spPr>
          <a:xfrm>
            <a:off x="443112" y="5625244"/>
            <a:ext cx="8388932"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Teachers’ assessment and evaluation to students’ presentations</a:t>
            </a:r>
            <a:endParaRPr lang="en-US" dirty="0"/>
          </a:p>
        </p:txBody>
      </p:sp>
      <p:grpSp>
        <p:nvGrpSpPr>
          <p:cNvPr id="68" name="Group 67"/>
          <p:cNvGrpSpPr/>
          <p:nvPr/>
        </p:nvGrpSpPr>
        <p:grpSpPr>
          <a:xfrm>
            <a:off x="431540" y="5229200"/>
            <a:ext cx="7551713" cy="468052"/>
            <a:chOff x="395536" y="1233823"/>
            <a:chExt cx="7551713" cy="468052"/>
          </a:xfrm>
        </p:grpSpPr>
        <p:grpSp>
          <p:nvGrpSpPr>
            <p:cNvPr id="69" name="Group 68"/>
            <p:cNvGrpSpPr/>
            <p:nvPr/>
          </p:nvGrpSpPr>
          <p:grpSpPr>
            <a:xfrm>
              <a:off x="1213639" y="1233823"/>
              <a:ext cx="6733610" cy="468052"/>
              <a:chOff x="1223628" y="1340768"/>
              <a:chExt cx="6733610" cy="468052"/>
            </a:xfrm>
          </p:grpSpPr>
          <p:sp>
            <p:nvSpPr>
              <p:cNvPr id="71" name="Rounded Rectangle 70"/>
              <p:cNvSpPr/>
              <p:nvPr/>
            </p:nvSpPr>
            <p:spPr>
              <a:xfrm>
                <a:off x="1223628" y="1340768"/>
                <a:ext cx="1974356" cy="4680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Evaluation</a:t>
                </a:r>
                <a:endParaRPr lang="en-US" sz="2400" dirty="0"/>
              </a:p>
            </p:txBody>
          </p:sp>
          <p:sp>
            <p:nvSpPr>
              <p:cNvPr id="72" name="Rounded Rectangle 71"/>
              <p:cNvSpPr/>
              <p:nvPr/>
            </p:nvSpPr>
            <p:spPr>
              <a:xfrm>
                <a:off x="5595035" y="1376772"/>
                <a:ext cx="2362203"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Representation</a:t>
                </a:r>
                <a:endParaRPr lang="en-US" sz="2400" dirty="0"/>
              </a:p>
            </p:txBody>
          </p:sp>
          <p:sp>
            <p:nvSpPr>
              <p:cNvPr id="73" name="Right Arrow 72"/>
              <p:cNvSpPr/>
              <p:nvPr/>
            </p:nvSpPr>
            <p:spPr>
              <a:xfrm>
                <a:off x="3761441" y="1447713"/>
                <a:ext cx="1404156" cy="340971"/>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70" name="Right Arrow Callout 69"/>
            <p:cNvSpPr/>
            <p:nvPr/>
          </p:nvSpPr>
          <p:spPr>
            <a:xfrm>
              <a:off x="395536" y="1269827"/>
              <a:ext cx="540060" cy="394977"/>
            </a:xfrm>
            <a:prstGeom prst="right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5</a:t>
              </a:r>
              <a:endParaRPr lang="en-US" sz="2000" dirty="0"/>
            </a:p>
          </p:txBody>
        </p:sp>
      </p:grpSp>
    </p:spTree>
    <p:extLst>
      <p:ext uri="{BB962C8B-B14F-4D97-AF65-F5344CB8AC3E}">
        <p14:creationId xmlns:p14="http://schemas.microsoft.com/office/powerpoint/2010/main" val="339509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strVal val="#ppt_w*0.70"/>
                                          </p:val>
                                        </p:tav>
                                        <p:tav tm="100000">
                                          <p:val>
                                            <p:strVal val="#ppt_w"/>
                                          </p:val>
                                        </p:tav>
                                      </p:tavLst>
                                    </p:anim>
                                    <p:anim calcmode="lin" valueType="num">
                                      <p:cBhvr>
                                        <p:cTn id="20" dur="1000" fill="hold"/>
                                        <p:tgtEl>
                                          <p:spTgt spid="46"/>
                                        </p:tgtEl>
                                        <p:attrNameLst>
                                          <p:attrName>ppt_h</p:attrName>
                                        </p:attrNameLst>
                                      </p:cBhvr>
                                      <p:tavLst>
                                        <p:tav tm="0">
                                          <p:val>
                                            <p:strVal val="#ppt_h"/>
                                          </p:val>
                                        </p:tav>
                                        <p:tav tm="100000">
                                          <p:val>
                                            <p:strVal val="#ppt_h"/>
                                          </p:val>
                                        </p:tav>
                                      </p:tavLst>
                                    </p:anim>
                                    <p:animEffect transition="in" filter="fade">
                                      <p:cBhvr>
                                        <p:cTn id="21" dur="10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000" fill="hold"/>
                                        <p:tgtEl>
                                          <p:spTgt spid="40"/>
                                        </p:tgtEl>
                                        <p:attrNameLst>
                                          <p:attrName>ppt_w</p:attrName>
                                        </p:attrNameLst>
                                      </p:cBhvr>
                                      <p:tavLst>
                                        <p:tav tm="0">
                                          <p:val>
                                            <p:strVal val="#ppt_w*0.70"/>
                                          </p:val>
                                        </p:tav>
                                        <p:tav tm="100000">
                                          <p:val>
                                            <p:strVal val="#ppt_w"/>
                                          </p:val>
                                        </p:tav>
                                      </p:tavLst>
                                    </p:anim>
                                    <p:anim calcmode="lin" valueType="num">
                                      <p:cBhvr>
                                        <p:cTn id="32" dur="1000" fill="hold"/>
                                        <p:tgtEl>
                                          <p:spTgt spid="40"/>
                                        </p:tgtEl>
                                        <p:attrNameLst>
                                          <p:attrName>ppt_h</p:attrName>
                                        </p:attrNameLst>
                                      </p:cBhvr>
                                      <p:tavLst>
                                        <p:tav tm="0">
                                          <p:val>
                                            <p:strVal val="#ppt_h"/>
                                          </p:val>
                                        </p:tav>
                                        <p:tav tm="100000">
                                          <p:val>
                                            <p:strVal val="#ppt_h"/>
                                          </p:val>
                                        </p:tav>
                                      </p:tavLst>
                                    </p:anim>
                                    <p:animEffect transition="in" filter="fade">
                                      <p:cBhvr>
                                        <p:cTn id="33" dur="10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arn(inVertical)">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1000" fill="hold"/>
                                        <p:tgtEl>
                                          <p:spTgt spid="61"/>
                                        </p:tgtEl>
                                        <p:attrNameLst>
                                          <p:attrName>ppt_w</p:attrName>
                                        </p:attrNameLst>
                                      </p:cBhvr>
                                      <p:tavLst>
                                        <p:tav tm="0">
                                          <p:val>
                                            <p:strVal val="#ppt_w*0.70"/>
                                          </p:val>
                                        </p:tav>
                                        <p:tav tm="100000">
                                          <p:val>
                                            <p:strVal val="#ppt_w"/>
                                          </p:val>
                                        </p:tav>
                                      </p:tavLst>
                                    </p:anim>
                                    <p:anim calcmode="lin" valueType="num">
                                      <p:cBhvr>
                                        <p:cTn id="44" dur="1000" fill="hold"/>
                                        <p:tgtEl>
                                          <p:spTgt spid="61"/>
                                        </p:tgtEl>
                                        <p:attrNameLst>
                                          <p:attrName>ppt_h</p:attrName>
                                        </p:attrNameLst>
                                      </p:cBhvr>
                                      <p:tavLst>
                                        <p:tav tm="0">
                                          <p:val>
                                            <p:strVal val="#ppt_h"/>
                                          </p:val>
                                        </p:tav>
                                        <p:tav tm="100000">
                                          <p:val>
                                            <p:strVal val="#ppt_h"/>
                                          </p:val>
                                        </p:tav>
                                      </p:tavLst>
                                    </p:anim>
                                    <p:animEffect transition="in" filter="fade">
                                      <p:cBhvr>
                                        <p:cTn id="45" dur="10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barn(inVertical)">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1000" fill="hold"/>
                                        <p:tgtEl>
                                          <p:spTgt spid="68"/>
                                        </p:tgtEl>
                                        <p:attrNameLst>
                                          <p:attrName>ppt_w</p:attrName>
                                        </p:attrNameLst>
                                      </p:cBhvr>
                                      <p:tavLst>
                                        <p:tav tm="0">
                                          <p:val>
                                            <p:strVal val="#ppt_w*0.70"/>
                                          </p:val>
                                        </p:tav>
                                        <p:tav tm="100000">
                                          <p:val>
                                            <p:strVal val="#ppt_w"/>
                                          </p:val>
                                        </p:tav>
                                      </p:tavLst>
                                    </p:anim>
                                    <p:anim calcmode="lin" valueType="num">
                                      <p:cBhvr>
                                        <p:cTn id="56" dur="1000" fill="hold"/>
                                        <p:tgtEl>
                                          <p:spTgt spid="68"/>
                                        </p:tgtEl>
                                        <p:attrNameLst>
                                          <p:attrName>ppt_h</p:attrName>
                                        </p:attrNameLst>
                                      </p:cBhvr>
                                      <p:tavLst>
                                        <p:tav tm="0">
                                          <p:val>
                                            <p:strVal val="#ppt_h"/>
                                          </p:val>
                                        </p:tav>
                                        <p:tav tm="100000">
                                          <p:val>
                                            <p:strVal val="#ppt_h"/>
                                          </p:val>
                                        </p:tav>
                                      </p:tavLst>
                                    </p:anim>
                                    <p:animEffect transition="in" filter="fade">
                                      <p:cBhvr>
                                        <p:cTn id="57" dur="10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arn(inVertical)">
                                      <p:cBhvr>
                                        <p:cTn id="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39" grpId="0" animBg="1"/>
      <p:bldP spid="60" grpId="0" animBg="1"/>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3450" y="288246"/>
            <a:ext cx="7765136" cy="520870"/>
          </a:xfrm>
        </p:spPr>
        <p:txBody>
          <a:bodyPr/>
          <a:lstStyle/>
          <a:p>
            <a:pPr algn="l"/>
            <a:r>
              <a:rPr lang="en-US" sz="4000" dirty="0" smtClean="0">
                <a:effectLst>
                  <a:glow rad="101600">
                    <a:schemeClr val="accent3">
                      <a:satMod val="175000"/>
                      <a:alpha val="40000"/>
                    </a:schemeClr>
                  </a:glow>
                </a:effectLst>
              </a:rPr>
              <a:t>Conclusion</a:t>
            </a:r>
            <a:endParaRPr lang="en-US" sz="4000" dirty="0">
              <a:effectLst>
                <a:glow rad="101600">
                  <a:schemeClr val="accent3">
                    <a:satMod val="175000"/>
                    <a:alpha val="40000"/>
                  </a:schemeClr>
                </a:glow>
              </a:effectLst>
            </a:endParaRPr>
          </a:p>
        </p:txBody>
      </p:sp>
      <p:sp>
        <p:nvSpPr>
          <p:cNvPr id="4" name="TextBox 3"/>
          <p:cNvSpPr txBox="1"/>
          <p:nvPr/>
        </p:nvSpPr>
        <p:spPr>
          <a:xfrm>
            <a:off x="247214" y="2600908"/>
            <a:ext cx="8609262" cy="923330"/>
          </a:xfrm>
          <a:prstGeom prst="rect">
            <a:avLst/>
          </a:prstGeom>
          <a:noFill/>
        </p:spPr>
        <p:txBody>
          <a:bodyPr wrap="square" rtlCol="0">
            <a:spAutoFit/>
          </a:bodyPr>
          <a:lstStyle/>
          <a:p>
            <a:pPr marL="285750" indent="-285750" algn="just">
              <a:buFont typeface="Arial"/>
              <a:buChar char="•"/>
            </a:pPr>
            <a:r>
              <a:rPr lang="en-US" dirty="0" smtClean="0"/>
              <a:t>Interactive classrooms prompts inquiry based learning by successfully focusing on all the principles of learning science and math to implement the main areas of inquiry effectively.</a:t>
            </a:r>
            <a:endParaRPr lang="en-US" dirty="0"/>
          </a:p>
        </p:txBody>
      </p:sp>
      <p:sp>
        <p:nvSpPr>
          <p:cNvPr id="6" name="Rectangle 5"/>
          <p:cNvSpPr/>
          <p:nvPr/>
        </p:nvSpPr>
        <p:spPr>
          <a:xfrm>
            <a:off x="247214" y="3787876"/>
            <a:ext cx="8609262" cy="1477328"/>
          </a:xfrm>
          <a:prstGeom prst="rect">
            <a:avLst/>
          </a:prstGeom>
        </p:spPr>
        <p:txBody>
          <a:bodyPr wrap="square">
            <a:spAutoFit/>
          </a:bodyPr>
          <a:lstStyle/>
          <a:p>
            <a:pPr marL="285750" indent="-285750" algn="just">
              <a:buFont typeface="Arial"/>
              <a:buChar char="•"/>
            </a:pPr>
            <a:r>
              <a:rPr lang="en-US" dirty="0">
                <a:solidFill>
                  <a:srgbClr val="660066"/>
                </a:solidFill>
              </a:rPr>
              <a:t>The standards of mathematics education are not equivalent to the 5Es of scientific inquiry but have similar characteristics as both represent specific process </a:t>
            </a:r>
            <a:r>
              <a:rPr lang="en-US" dirty="0" smtClean="0">
                <a:solidFill>
                  <a:srgbClr val="660066"/>
                </a:solidFill>
              </a:rPr>
              <a:t>standards </a:t>
            </a:r>
            <a:r>
              <a:rPr lang="en-US" dirty="0">
                <a:solidFill>
                  <a:srgbClr val="660066"/>
                </a:solidFill>
              </a:rPr>
              <a:t>However, both of these two disciplines are learned in a comparable ways during its process standards which is considered as a positive correlation between them</a:t>
            </a:r>
            <a:r>
              <a:rPr lang="en-GB" dirty="0">
                <a:solidFill>
                  <a:srgbClr val="660066"/>
                </a:solidFill>
              </a:rPr>
              <a:t> </a:t>
            </a:r>
            <a:r>
              <a:rPr lang="en-US" dirty="0" smtClean="0">
                <a:solidFill>
                  <a:srgbClr val="660066"/>
                </a:solidFill>
              </a:rPr>
              <a:t>.</a:t>
            </a:r>
            <a:r>
              <a:rPr lang="en-GB" dirty="0" smtClean="0">
                <a:solidFill>
                  <a:srgbClr val="660066"/>
                </a:solidFill>
              </a:rPr>
              <a:t> </a:t>
            </a:r>
            <a:endParaRPr lang="en-US" dirty="0">
              <a:solidFill>
                <a:srgbClr val="660066"/>
              </a:solidFill>
            </a:endParaRPr>
          </a:p>
        </p:txBody>
      </p:sp>
      <p:sp>
        <p:nvSpPr>
          <p:cNvPr id="8" name="Rectangle 7"/>
          <p:cNvSpPr/>
          <p:nvPr/>
        </p:nvSpPr>
        <p:spPr>
          <a:xfrm>
            <a:off x="247214" y="5421994"/>
            <a:ext cx="8609262" cy="923330"/>
          </a:xfrm>
          <a:prstGeom prst="rect">
            <a:avLst/>
          </a:prstGeom>
        </p:spPr>
        <p:txBody>
          <a:bodyPr wrap="square">
            <a:spAutoFit/>
          </a:bodyPr>
          <a:lstStyle/>
          <a:p>
            <a:pPr marL="285750" indent="-285750" algn="just">
              <a:buFont typeface="Arial"/>
              <a:buChar char="•"/>
            </a:pPr>
            <a:r>
              <a:rPr lang="en-US" i="1" u="sng" dirty="0">
                <a:solidFill>
                  <a:srgbClr val="4E66B2"/>
                </a:solidFill>
              </a:rPr>
              <a:t>Science</a:t>
            </a:r>
            <a:r>
              <a:rPr lang="en-US" dirty="0"/>
              <a:t> is an </a:t>
            </a:r>
            <a:r>
              <a:rPr lang="en-US" b="1" i="1" dirty="0"/>
              <a:t>inductive teaching approach </a:t>
            </a:r>
            <a:r>
              <a:rPr lang="en-US" dirty="0"/>
              <a:t>which proceeds from specific to general, while </a:t>
            </a:r>
            <a:r>
              <a:rPr lang="en-US" i="1" u="sng" dirty="0">
                <a:solidFill>
                  <a:srgbClr val="4E66B2"/>
                </a:solidFill>
              </a:rPr>
              <a:t>mathematics</a:t>
            </a:r>
            <a:r>
              <a:rPr lang="en-US" dirty="0"/>
              <a:t> is a </a:t>
            </a:r>
            <a:r>
              <a:rPr lang="en-US" b="1" i="1" dirty="0"/>
              <a:t>deductive teaching approach</a:t>
            </a:r>
            <a:r>
              <a:rPr lang="en-US" dirty="0"/>
              <a:t> which proceeds from general to specific </a:t>
            </a:r>
          </a:p>
        </p:txBody>
      </p:sp>
      <p:sp>
        <p:nvSpPr>
          <p:cNvPr id="10" name="Rectangle 9"/>
          <p:cNvSpPr/>
          <p:nvPr/>
        </p:nvSpPr>
        <p:spPr>
          <a:xfrm>
            <a:off x="323528" y="872716"/>
            <a:ext cx="8424936" cy="1477328"/>
          </a:xfrm>
          <a:prstGeom prst="rect">
            <a:avLst/>
          </a:prstGeom>
        </p:spPr>
        <p:txBody>
          <a:bodyPr wrap="square">
            <a:spAutoFit/>
          </a:bodyPr>
          <a:lstStyle/>
          <a:p>
            <a:pPr marL="285750" indent="-285750" algn="just">
              <a:buFont typeface="Arial"/>
              <a:buChar char="•"/>
            </a:pPr>
            <a:r>
              <a:rPr lang="en-US" dirty="0" smtClean="0">
                <a:solidFill>
                  <a:srgbClr val="660066"/>
                </a:solidFill>
              </a:rPr>
              <a:t>Hence, all inquiry components were exist, Teachers </a:t>
            </a:r>
            <a:r>
              <a:rPr lang="en-US" dirty="0">
                <a:solidFill>
                  <a:srgbClr val="660066"/>
                </a:solidFill>
              </a:rPr>
              <a:t>at the schools have good pedagogical knowledge about IBL instruction and they have the potential to practice different types of IBL in their </a:t>
            </a:r>
            <a:r>
              <a:rPr lang="en-US" dirty="0" smtClean="0">
                <a:solidFill>
                  <a:srgbClr val="660066"/>
                </a:solidFill>
              </a:rPr>
              <a:t>classes</a:t>
            </a:r>
            <a:r>
              <a:rPr lang="en-GB" dirty="0" smtClean="0">
                <a:solidFill>
                  <a:srgbClr val="660066"/>
                </a:solidFill>
              </a:rPr>
              <a:t>. </a:t>
            </a:r>
            <a:r>
              <a:rPr lang="en-US" dirty="0">
                <a:solidFill>
                  <a:srgbClr val="660066"/>
                </a:solidFill>
              </a:rPr>
              <a:t>However, teachers’ practices are more frequently a mix of both structured and guided inquiry than </a:t>
            </a:r>
            <a:r>
              <a:rPr lang="en-US" dirty="0" smtClean="0">
                <a:solidFill>
                  <a:srgbClr val="660066"/>
                </a:solidFill>
              </a:rPr>
              <a:t>open </a:t>
            </a:r>
            <a:r>
              <a:rPr lang="en-US" dirty="0">
                <a:solidFill>
                  <a:srgbClr val="660066"/>
                </a:solidFill>
              </a:rPr>
              <a:t>inquiry learning in their classes. </a:t>
            </a:r>
          </a:p>
        </p:txBody>
      </p:sp>
    </p:spTree>
    <p:extLst>
      <p:ext uri="{BB962C8B-B14F-4D97-AF65-F5344CB8AC3E}">
        <p14:creationId xmlns:p14="http://schemas.microsoft.com/office/powerpoint/2010/main" val="162935478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0"/>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98078"/>
          </a:xfrm>
        </p:spPr>
        <p:txBody>
          <a:bodyPr/>
          <a:lstStyle/>
          <a:p>
            <a:pPr algn="l"/>
            <a:r>
              <a:rPr lang="en-US" sz="4400" dirty="0">
                <a:effectLst>
                  <a:glow rad="101600">
                    <a:srgbClr val="FFFF00">
                      <a:alpha val="75000"/>
                    </a:srgbClr>
                  </a:glow>
                </a:effectLst>
              </a:rPr>
              <a:t>Introduction</a:t>
            </a:r>
            <a:endParaRPr lang="en-US" altLang="en-US" sz="4400" dirty="0" smtClean="0"/>
          </a:p>
        </p:txBody>
      </p:sp>
      <p:sp>
        <p:nvSpPr>
          <p:cNvPr id="7171" name="Rectangle 3"/>
          <p:cNvSpPr>
            <a:spLocks noGrp="1" noChangeArrowheads="1"/>
          </p:cNvSpPr>
          <p:nvPr>
            <p:ph idx="1"/>
          </p:nvPr>
        </p:nvSpPr>
        <p:spPr>
          <a:xfrm>
            <a:off x="457200" y="1160748"/>
            <a:ext cx="8229600" cy="1296144"/>
          </a:xfrm>
          <a:effectLst>
            <a:glow rad="228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0" indent="0" algn="just">
              <a:buNone/>
            </a:pPr>
            <a:r>
              <a:rPr lang="en-US" sz="3400" dirty="0" smtClean="0">
                <a:latin typeface="Times New Roman"/>
                <a:cs typeface="Times New Roman"/>
              </a:rPr>
              <a:t>Teaching </a:t>
            </a:r>
            <a:r>
              <a:rPr lang="en-US" sz="3400" dirty="0">
                <a:latin typeface="Times New Roman"/>
                <a:cs typeface="Times New Roman"/>
              </a:rPr>
              <a:t>strategies are the main guides that enhance students’ learning and determine the quality of their attained outcomes </a:t>
            </a:r>
            <a:r>
              <a:rPr lang="en-US" sz="3400" dirty="0">
                <a:solidFill>
                  <a:srgbClr val="0000FF"/>
                </a:solidFill>
                <a:latin typeface="Times New Roman"/>
                <a:cs typeface="Times New Roman"/>
              </a:rPr>
              <a:t>(</a:t>
            </a:r>
            <a:r>
              <a:rPr lang="en-US" sz="3400" dirty="0" err="1">
                <a:solidFill>
                  <a:srgbClr val="0000FF"/>
                </a:solidFill>
                <a:latin typeface="Times New Roman"/>
                <a:cs typeface="Times New Roman"/>
              </a:rPr>
              <a:t>Vermunt</a:t>
            </a:r>
            <a:r>
              <a:rPr lang="en-US" sz="3400" dirty="0">
                <a:solidFill>
                  <a:srgbClr val="0000FF"/>
                </a:solidFill>
                <a:latin typeface="Times New Roman"/>
                <a:cs typeface="Times New Roman"/>
              </a:rPr>
              <a:t> &amp; </a:t>
            </a:r>
            <a:r>
              <a:rPr lang="en-US" sz="3400" dirty="0" err="1">
                <a:solidFill>
                  <a:srgbClr val="0000FF"/>
                </a:solidFill>
                <a:latin typeface="Times New Roman"/>
                <a:cs typeface="Times New Roman"/>
              </a:rPr>
              <a:t>Verloop</a:t>
            </a:r>
            <a:r>
              <a:rPr lang="en-US" sz="3400" dirty="0">
                <a:solidFill>
                  <a:srgbClr val="0000FF"/>
                </a:solidFill>
                <a:latin typeface="Times New Roman"/>
                <a:cs typeface="Times New Roman"/>
              </a:rPr>
              <a:t> 1999)</a:t>
            </a:r>
            <a:r>
              <a:rPr lang="en-US" sz="3400" dirty="0">
                <a:latin typeface="Times New Roman"/>
                <a:cs typeface="Times New Roman"/>
              </a:rPr>
              <a:t>. Thus, students’ engagement in variety of activities will put them in charge of their learning </a:t>
            </a:r>
            <a:r>
              <a:rPr lang="en-US" sz="3400" dirty="0">
                <a:solidFill>
                  <a:srgbClr val="0000FF"/>
                </a:solidFill>
                <a:latin typeface="Times New Roman"/>
                <a:cs typeface="Times New Roman"/>
              </a:rPr>
              <a:t>(</a:t>
            </a:r>
            <a:r>
              <a:rPr lang="en-US" sz="3400" dirty="0" err="1">
                <a:solidFill>
                  <a:srgbClr val="0000FF"/>
                </a:solidFill>
                <a:latin typeface="Times New Roman"/>
                <a:cs typeface="Times New Roman"/>
              </a:rPr>
              <a:t>Orlich</a:t>
            </a:r>
            <a:r>
              <a:rPr lang="en-US" sz="3400" dirty="0">
                <a:solidFill>
                  <a:srgbClr val="0000FF"/>
                </a:solidFill>
                <a:latin typeface="Times New Roman"/>
                <a:cs typeface="Times New Roman"/>
              </a:rPr>
              <a:t> 2013)</a:t>
            </a:r>
            <a:r>
              <a:rPr lang="en-US" sz="3400" dirty="0">
                <a:latin typeface="Times New Roman"/>
                <a:cs typeface="Times New Roman"/>
              </a:rPr>
              <a:t>. </a:t>
            </a:r>
            <a:r>
              <a:rPr lang="en-US" sz="3400" dirty="0" smtClean="0">
                <a:latin typeface="Times New Roman"/>
                <a:cs typeface="Times New Roman"/>
              </a:rPr>
              <a:t> </a:t>
            </a:r>
            <a:endParaRPr lang="en-GB" sz="3400" dirty="0">
              <a:latin typeface="Times New Roman"/>
              <a:cs typeface="Times New Roman"/>
            </a:endParaRPr>
          </a:p>
          <a:p>
            <a:pPr eaLnBrk="1" hangingPunct="1"/>
            <a:endParaRPr lang="en-GB" altLang="en-US" dirty="0" smtClean="0">
              <a:latin typeface="Times New Roman"/>
              <a:cs typeface="Times New Roman"/>
            </a:endParaRPr>
          </a:p>
        </p:txBody>
      </p:sp>
      <p:sp>
        <p:nvSpPr>
          <p:cNvPr id="6" name="Text Placeholder 4"/>
          <p:cNvSpPr txBox="1">
            <a:spLocks/>
          </p:cNvSpPr>
          <p:nvPr/>
        </p:nvSpPr>
        <p:spPr>
          <a:xfrm>
            <a:off x="683568" y="2852936"/>
            <a:ext cx="1656184" cy="639763"/>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3200" b="1" dirty="0" smtClean="0">
                <a:latin typeface="Times New Roman"/>
                <a:ea typeface="MS PGothic" charset="0"/>
                <a:cs typeface="Times New Roman"/>
              </a:rPr>
              <a:t>Inquiry</a:t>
            </a:r>
            <a:endParaRPr lang="en-US" sz="3200" b="1" dirty="0">
              <a:latin typeface="Times New Roman"/>
              <a:ea typeface="MS PGothic" charset="0"/>
              <a:cs typeface="Times New Roman"/>
            </a:endParaRPr>
          </a:p>
        </p:txBody>
      </p:sp>
      <p:grpSp>
        <p:nvGrpSpPr>
          <p:cNvPr id="5" name="Group 4"/>
          <p:cNvGrpSpPr/>
          <p:nvPr/>
        </p:nvGrpSpPr>
        <p:grpSpPr>
          <a:xfrm>
            <a:off x="493918" y="3537012"/>
            <a:ext cx="8218542" cy="828092"/>
            <a:chOff x="493918" y="3753036"/>
            <a:chExt cx="8218542" cy="828092"/>
          </a:xfrm>
        </p:grpSpPr>
        <p:sp>
          <p:nvSpPr>
            <p:cNvPr id="3" name="Rounded Rectangle 2"/>
            <p:cNvSpPr/>
            <p:nvPr/>
          </p:nvSpPr>
          <p:spPr>
            <a:xfrm>
              <a:off x="493918" y="3753036"/>
              <a:ext cx="8218542" cy="8280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 name="Rectangle 1"/>
            <p:cNvSpPr/>
            <p:nvPr/>
          </p:nvSpPr>
          <p:spPr>
            <a:xfrm>
              <a:off x="719572" y="3826785"/>
              <a:ext cx="7776864" cy="707886"/>
            </a:xfrm>
            <a:prstGeom prst="rect">
              <a:avLst/>
            </a:prstGeom>
          </p:spPr>
          <p:txBody>
            <a:bodyPr wrap="square">
              <a:spAutoFit/>
            </a:bodyPr>
            <a:lstStyle/>
            <a:p>
              <a:r>
                <a:rPr lang="en-US" sz="2000" dirty="0">
                  <a:latin typeface="Times New Roman"/>
                  <a:cs typeface="Times New Roman"/>
                </a:rPr>
                <a:t>Inquiry is commonly defined </a:t>
              </a:r>
              <a:r>
                <a:rPr lang="en-US" sz="2000" u="sng" dirty="0" smtClean="0">
                  <a:latin typeface="Times New Roman"/>
                  <a:cs typeface="Times New Roman"/>
                </a:rPr>
                <a:t>as </a:t>
              </a:r>
              <a:r>
                <a:rPr lang="en-US" sz="2000" u="sng" dirty="0">
                  <a:latin typeface="Times New Roman"/>
                  <a:cs typeface="Times New Roman"/>
                </a:rPr>
                <a:t>the </a:t>
              </a:r>
              <a:r>
                <a:rPr lang="en-US" sz="2000" u="sng" dirty="0" smtClean="0">
                  <a:latin typeface="Times New Roman"/>
                  <a:cs typeface="Times New Roman"/>
                </a:rPr>
                <a:t>process of understanding and doing science in the way scientists follow </a:t>
              </a:r>
              <a:r>
                <a:rPr lang="en-US" sz="2000" u="sng" dirty="0">
                  <a:latin typeface="Times New Roman"/>
                  <a:cs typeface="Times New Roman"/>
                </a:rPr>
                <a:t>to discover the nature of life</a:t>
              </a:r>
              <a:r>
                <a:rPr lang="en-GB" sz="2000" u="sng" dirty="0">
                  <a:latin typeface="Times New Roman"/>
                  <a:cs typeface="Times New Roman"/>
                </a:rPr>
                <a:t> </a:t>
              </a:r>
              <a:endParaRPr lang="en-US" sz="2000" u="sng" dirty="0">
                <a:latin typeface="Times New Roman"/>
                <a:cs typeface="Times New Roman"/>
              </a:endParaRPr>
            </a:p>
          </p:txBody>
        </p:sp>
      </p:grpSp>
      <p:sp>
        <p:nvSpPr>
          <p:cNvPr id="8" name="Rectangle 7"/>
          <p:cNvSpPr/>
          <p:nvPr/>
        </p:nvSpPr>
        <p:spPr>
          <a:xfrm>
            <a:off x="863588" y="4941168"/>
            <a:ext cx="7776864" cy="1200329"/>
          </a:xfrm>
          <a:prstGeom prst="rect">
            <a:avLst/>
          </a:prstGeom>
        </p:spPr>
        <p:txBody>
          <a:bodyPr wrap="square">
            <a:spAutoFit/>
          </a:bodyPr>
          <a:lstStyle/>
          <a:p>
            <a:pPr algn="just"/>
            <a:r>
              <a:rPr lang="en-US" dirty="0"/>
              <a:t>Inquiry-based learning (IBL) is an important teaching instructional approach that is supported by educational reforms globally and in the United Arab Emirates as it enhances students’ scientific skills and supports their abilities </a:t>
            </a: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wedge">
                                      <p:cBhvr>
                                        <p:cTn id="7" dur="2000"/>
                                        <p:tgtEl>
                                          <p:spTgt spid="7171">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edg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7961" y="396257"/>
            <a:ext cx="7765136" cy="520870"/>
          </a:xfrm>
        </p:spPr>
        <p:txBody>
          <a:bodyPr/>
          <a:lstStyle/>
          <a:p>
            <a:pPr algn="l"/>
            <a:r>
              <a:rPr lang="en-US" sz="4000" dirty="0" smtClean="0">
                <a:effectLst>
                  <a:glow rad="101600">
                    <a:schemeClr val="accent3">
                      <a:satMod val="175000"/>
                      <a:alpha val="40000"/>
                    </a:schemeClr>
                  </a:glow>
                </a:effectLst>
              </a:rPr>
              <a:t> Limitation/ Recommendation</a:t>
            </a:r>
            <a:endParaRPr lang="en-US" sz="4000" dirty="0">
              <a:effectLst>
                <a:glow rad="101600">
                  <a:schemeClr val="accent3">
                    <a:satMod val="175000"/>
                    <a:alpha val="40000"/>
                  </a:schemeClr>
                </a:glow>
              </a:effectLst>
            </a:endParaRPr>
          </a:p>
        </p:txBody>
      </p:sp>
      <p:grpSp>
        <p:nvGrpSpPr>
          <p:cNvPr id="6" name="Group 5"/>
          <p:cNvGrpSpPr/>
          <p:nvPr/>
        </p:nvGrpSpPr>
        <p:grpSpPr>
          <a:xfrm>
            <a:off x="574740" y="2520658"/>
            <a:ext cx="7917750" cy="3428622"/>
            <a:chOff x="2188421" y="2749173"/>
            <a:chExt cx="7917750" cy="3428622"/>
          </a:xfrm>
        </p:grpSpPr>
        <p:grpSp>
          <p:nvGrpSpPr>
            <p:cNvPr id="7" name="Group 6"/>
            <p:cNvGrpSpPr/>
            <p:nvPr/>
          </p:nvGrpSpPr>
          <p:grpSpPr>
            <a:xfrm>
              <a:off x="2188421" y="2749173"/>
              <a:ext cx="7917750" cy="3428622"/>
              <a:chOff x="2188421" y="2749173"/>
              <a:chExt cx="7917750" cy="3428622"/>
            </a:xfrm>
          </p:grpSpPr>
          <p:pic>
            <p:nvPicPr>
              <p:cNvPr id="9" name="Picture 8"/>
              <p:cNvPicPr>
                <a:picLocks noChangeAspect="1"/>
              </p:cNvPicPr>
              <p:nvPr/>
            </p:nvPicPr>
            <p:blipFill>
              <a:blip r:embed="rId2"/>
              <a:srcRect/>
              <a:stretch>
                <a:fillRect/>
              </a:stretch>
            </p:blipFill>
            <p:spPr bwMode="auto">
              <a:xfrm>
                <a:off x="2188421" y="2749173"/>
                <a:ext cx="7917750" cy="3428622"/>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25341" y="3181221"/>
                <a:ext cx="2925431"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Arial"/>
                  <a:buChar char="•"/>
                </a:pPr>
                <a:r>
                  <a:rPr lang="en-US" sz="2400" b="1" dirty="0">
                    <a:solidFill>
                      <a:srgbClr val="4E66B2"/>
                    </a:solidFill>
                    <a:latin typeface="Times New Roman"/>
                    <a:cs typeface="Times New Roman"/>
                  </a:rPr>
                  <a:t>Small number of participants</a:t>
                </a:r>
              </a:p>
              <a:p>
                <a:pPr algn="just"/>
                <a:r>
                  <a:rPr lang="en-US" sz="2400" dirty="0" smtClean="0">
                    <a:solidFill>
                      <a:srgbClr val="000000"/>
                    </a:solidFill>
                    <a:latin typeface="Times New Roman"/>
                    <a:cs typeface="Times New Roman"/>
                  </a:rPr>
                  <a:t>Females only lead </a:t>
                </a:r>
                <a:r>
                  <a:rPr lang="en-US" sz="2400" dirty="0">
                    <a:solidFill>
                      <a:srgbClr val="000000"/>
                    </a:solidFill>
                    <a:latin typeface="Times New Roman"/>
                    <a:cs typeface="Times New Roman"/>
                  </a:rPr>
                  <a:t>to </a:t>
                </a:r>
                <a:r>
                  <a:rPr lang="en-US" sz="2400" dirty="0" smtClean="0">
                    <a:solidFill>
                      <a:srgbClr val="000000"/>
                    </a:solidFill>
                    <a:latin typeface="Times New Roman"/>
                    <a:cs typeface="Times New Roman"/>
                  </a:rPr>
                  <a:t>bias</a:t>
                </a:r>
              </a:p>
              <a:p>
                <a:pPr algn="just"/>
                <a:r>
                  <a:rPr lang="en-US" sz="2400" b="1" dirty="0">
                    <a:solidFill>
                      <a:srgbClr val="4E66B2"/>
                    </a:solidFill>
                    <a:latin typeface="Times New Roman"/>
                    <a:cs typeface="Times New Roman"/>
                  </a:rPr>
                  <a:t>Instruments: observations only</a:t>
                </a:r>
              </a:p>
              <a:p>
                <a:pPr algn="just"/>
                <a:endParaRPr lang="en-US" dirty="0">
                  <a:solidFill>
                    <a:srgbClr val="000000"/>
                  </a:solidFill>
                  <a:latin typeface="Times New Roman"/>
                  <a:cs typeface="Times New Roman"/>
                </a:endParaRPr>
              </a:p>
            </p:txBody>
          </p:sp>
        </p:grpSp>
        <p:sp>
          <p:nvSpPr>
            <p:cNvPr id="8" name="Rectangle 7"/>
            <p:cNvSpPr/>
            <p:nvPr/>
          </p:nvSpPr>
          <p:spPr>
            <a:xfrm>
              <a:off x="6221685" y="3037205"/>
              <a:ext cx="3096344"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PH" sz="2400" dirty="0" smtClean="0">
                  <a:solidFill>
                    <a:schemeClr val="tx1"/>
                  </a:solidFill>
                  <a:latin typeface="Times New Roman"/>
                  <a:cs typeface="Times New Roman"/>
                </a:rPr>
                <a:t>    </a:t>
              </a:r>
              <a:r>
                <a:rPr lang="en-PH" sz="2400" b="1" dirty="0" smtClean="0">
                  <a:solidFill>
                    <a:srgbClr val="0000FF"/>
                  </a:solidFill>
                  <a:latin typeface="Times New Roman"/>
                  <a:cs typeface="Times New Roman"/>
                </a:rPr>
                <a:t>Further studies:</a:t>
              </a:r>
            </a:p>
            <a:p>
              <a:pPr marL="285750" indent="-285750" algn="just" eaLnBrk="1" hangingPunct="1">
                <a:buFontTx/>
                <a:buChar char="-"/>
                <a:defRPr/>
              </a:pPr>
              <a:r>
                <a:rPr lang="en-PH" sz="2400" dirty="0" smtClean="0">
                  <a:solidFill>
                    <a:schemeClr val="tx1"/>
                  </a:solidFill>
                  <a:latin typeface="Times New Roman"/>
                  <a:cs typeface="Times New Roman"/>
                </a:rPr>
                <a:t>Examine IBL effect</a:t>
              </a:r>
            </a:p>
            <a:p>
              <a:pPr marL="285750" indent="-285750" algn="just" eaLnBrk="1" hangingPunct="1">
                <a:buFontTx/>
                <a:buChar char="-"/>
                <a:defRPr/>
              </a:pPr>
              <a:r>
                <a:rPr lang="en-PH" sz="2400" dirty="0" smtClean="0">
                  <a:solidFill>
                    <a:schemeClr val="tx1"/>
                  </a:solidFill>
                  <a:latin typeface="Times New Roman"/>
                  <a:cs typeface="Times New Roman"/>
                </a:rPr>
                <a:t>The extent to which admin is willing to overcome IBL barriers</a:t>
              </a:r>
              <a:endParaRPr lang="en-PH" sz="2400" dirty="0">
                <a:solidFill>
                  <a:schemeClr val="tx1"/>
                </a:solidFill>
                <a:latin typeface="Times New Roman"/>
                <a:cs typeface="Times New Roman"/>
              </a:endParaRPr>
            </a:p>
          </p:txBody>
        </p:sp>
      </p:grpSp>
      <p:sp>
        <p:nvSpPr>
          <p:cNvPr id="12" name="Curved Down Arrow 11"/>
          <p:cNvSpPr/>
          <p:nvPr/>
        </p:nvSpPr>
        <p:spPr>
          <a:xfrm>
            <a:off x="2375756" y="1754324"/>
            <a:ext cx="4362824" cy="990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Tree>
    <p:extLst>
      <p:ext uri="{BB962C8B-B14F-4D97-AF65-F5344CB8AC3E}">
        <p14:creationId xmlns:p14="http://schemas.microsoft.com/office/powerpoint/2010/main" val="1814320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54389" y="5697252"/>
            <a:ext cx="3492388" cy="582035"/>
          </a:xfrm>
        </p:spPr>
        <p:txBody>
          <a:bodyPr>
            <a:normAutofit fontScale="25000" lnSpcReduction="20000"/>
          </a:bodyPr>
          <a:lstStyle/>
          <a:p>
            <a:r>
              <a:rPr lang="en-US" sz="11200" b="1" dirty="0" smtClean="0">
                <a:solidFill>
                  <a:srgbClr val="FFFF00"/>
                </a:solidFill>
                <a:latin typeface="Times New Roman"/>
                <a:cs typeface="Times New Roman"/>
              </a:rPr>
              <a:t>Marwa Eltanahy   </a:t>
            </a:r>
          </a:p>
          <a:p>
            <a:r>
              <a:rPr lang="en-US" sz="8000" b="1" dirty="0" smtClean="0">
                <a:solidFill>
                  <a:srgbClr val="0000FF"/>
                </a:solidFill>
                <a:latin typeface="Times New Roman"/>
                <a:cs typeface="Times New Roman"/>
              </a:rPr>
              <a:t>DIC018   </a:t>
            </a:r>
          </a:p>
          <a:p>
            <a:endParaRPr lang="en-US" dirty="0">
              <a:solidFill>
                <a:srgbClr val="0000FF"/>
              </a:solidFill>
            </a:endParaRPr>
          </a:p>
        </p:txBody>
      </p:sp>
      <p:sp>
        <p:nvSpPr>
          <p:cNvPr id="5123" name="Text Box 15"/>
          <p:cNvSpPr txBox="1">
            <a:spLocks noChangeArrowheads="1"/>
          </p:cNvSpPr>
          <p:nvPr/>
        </p:nvSpPr>
        <p:spPr bwMode="auto">
          <a:xfrm>
            <a:off x="3870325" y="2001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4" name="Group 3"/>
          <p:cNvGrpSpPr/>
          <p:nvPr/>
        </p:nvGrpSpPr>
        <p:grpSpPr>
          <a:xfrm>
            <a:off x="880211" y="643694"/>
            <a:ext cx="7596453" cy="841090"/>
            <a:chOff x="652028" y="1160748"/>
            <a:chExt cx="7952420" cy="841090"/>
          </a:xfrm>
        </p:grpSpPr>
        <p:sp>
          <p:nvSpPr>
            <p:cNvPr id="9" name="Rectangle 8"/>
            <p:cNvSpPr/>
            <p:nvPr/>
          </p:nvSpPr>
          <p:spPr>
            <a:xfrm>
              <a:off x="652028" y="1160748"/>
              <a:ext cx="7952420" cy="841090"/>
            </a:xfrm>
            <a:prstGeom prst="rect">
              <a:avLst/>
            </a:prstGeom>
            <a:solidFill>
              <a:schemeClr val="bg2">
                <a:lumMod val="75000"/>
              </a:schemeClr>
            </a:solidFill>
            <a:ln>
              <a:solidFill>
                <a:schemeClr val="tx2">
                  <a:lumMod val="50000"/>
                </a:schemeClr>
              </a:solid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Rectangle 1"/>
            <p:cNvSpPr/>
            <p:nvPr/>
          </p:nvSpPr>
          <p:spPr>
            <a:xfrm>
              <a:off x="899592" y="1268760"/>
              <a:ext cx="7524835" cy="646331"/>
            </a:xfrm>
            <a:prstGeom prst="rect">
              <a:avLst/>
            </a:prstGeom>
          </p:spPr>
          <p:txBody>
            <a:bodyPr wrap="square">
              <a:spAutoFit/>
            </a:bodyPr>
            <a:lstStyle/>
            <a:p>
              <a:r>
                <a:rPr lang="en-US" b="1" dirty="0"/>
                <a:t>International Conferences, Dubai 13th and 14th January, 2016</a:t>
              </a:r>
              <a:endParaRPr lang="en-GB" dirty="0"/>
            </a:p>
            <a:p>
              <a:r>
                <a:rPr lang="en-US" b="1" dirty="0"/>
                <a:t>Venue: Al-</a:t>
              </a:r>
              <a:r>
                <a:rPr lang="en-US" b="1" dirty="0" err="1"/>
                <a:t>Bustan</a:t>
              </a:r>
              <a:r>
                <a:rPr lang="en-US" b="1" dirty="0"/>
                <a:t> Centre and Residence, Al </a:t>
              </a:r>
              <a:r>
                <a:rPr lang="en-US" b="1" dirty="0" err="1"/>
                <a:t>Nahda</a:t>
              </a:r>
              <a:r>
                <a:rPr lang="en-US" b="1" dirty="0"/>
                <a:t> Road, U.A.E.</a:t>
              </a:r>
              <a:endParaRPr lang="en-GB" dirty="0"/>
            </a:p>
          </p:txBody>
        </p:sp>
      </p:grpSp>
      <p:sp>
        <p:nvSpPr>
          <p:cNvPr id="3" name="Title 2"/>
          <p:cNvSpPr>
            <a:spLocks noGrp="1"/>
          </p:cNvSpPr>
          <p:nvPr>
            <p:ph type="ctrTitle"/>
          </p:nvPr>
        </p:nvSpPr>
        <p:spPr>
          <a:xfrm rot="360000">
            <a:off x="1356807" y="1962113"/>
            <a:ext cx="6333927" cy="1599722"/>
          </a:xfrm>
        </p:spPr>
        <p:txBody>
          <a:bodyPr/>
          <a:lstStyle/>
          <a:p>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602656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1280" y="80628"/>
            <a:ext cx="8041440" cy="724185"/>
          </a:xfrm>
        </p:spPr>
        <p:txBody>
          <a:bodyPr/>
          <a:lstStyle/>
          <a:p>
            <a:pPr algn="l"/>
            <a:r>
              <a:rPr lang="en-US" sz="4400" dirty="0" smtClean="0">
                <a:effectLst>
                  <a:glow rad="101600">
                    <a:srgbClr val="FFFF00">
                      <a:alpha val="75000"/>
                    </a:srgbClr>
                  </a:glow>
                </a:effectLst>
              </a:rPr>
              <a:t>Rational of the study</a:t>
            </a:r>
            <a:endParaRPr lang="en-US" sz="4400" dirty="0"/>
          </a:p>
        </p:txBody>
      </p:sp>
      <p:sp>
        <p:nvSpPr>
          <p:cNvPr id="5" name="Rectangle 4"/>
          <p:cNvSpPr/>
          <p:nvPr/>
        </p:nvSpPr>
        <p:spPr>
          <a:xfrm>
            <a:off x="368108" y="836712"/>
            <a:ext cx="8488368" cy="1211002"/>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273050" lvl="2" algn="just">
              <a:spcAft>
                <a:spcPts val="600"/>
              </a:spcAft>
            </a:pPr>
            <a:r>
              <a:rPr lang="en-US" sz="2200" dirty="0" err="1" smtClean="0">
                <a:latin typeface="Times New Roman"/>
                <a:cs typeface="Times New Roman"/>
              </a:rPr>
              <a:t>Yager</a:t>
            </a:r>
            <a:r>
              <a:rPr lang="en-US" sz="2200" dirty="0" smtClean="0">
                <a:latin typeface="Times New Roman"/>
                <a:cs typeface="Times New Roman"/>
              </a:rPr>
              <a:t> </a:t>
            </a:r>
            <a:r>
              <a:rPr lang="en-US" sz="2200" dirty="0">
                <a:latin typeface="Times New Roman"/>
                <a:cs typeface="Times New Roman"/>
              </a:rPr>
              <a:t>(2010) </a:t>
            </a:r>
            <a:r>
              <a:rPr lang="en-US" sz="2200" dirty="0" smtClean="0">
                <a:latin typeface="Times New Roman"/>
                <a:cs typeface="Times New Roman"/>
              </a:rPr>
              <a:t>argued </a:t>
            </a:r>
            <a:r>
              <a:rPr lang="en-US" sz="2200" dirty="0">
                <a:latin typeface="Times New Roman"/>
                <a:cs typeface="Times New Roman"/>
              </a:rPr>
              <a:t>that though being familiar with </a:t>
            </a:r>
            <a:r>
              <a:rPr lang="en-US" sz="2200" dirty="0" smtClean="0">
                <a:latin typeface="Times New Roman"/>
                <a:cs typeface="Times New Roman"/>
              </a:rPr>
              <a:t>inquiry </a:t>
            </a:r>
            <a:r>
              <a:rPr lang="en-US" sz="2200" dirty="0">
                <a:latin typeface="Times New Roman"/>
                <a:cs typeface="Times New Roman"/>
              </a:rPr>
              <a:t>term, the majority of </a:t>
            </a:r>
            <a:r>
              <a:rPr lang="en-US" sz="2200" dirty="0" smtClean="0">
                <a:latin typeface="Times New Roman"/>
                <a:cs typeface="Times New Roman"/>
              </a:rPr>
              <a:t>teachers </a:t>
            </a:r>
            <a:r>
              <a:rPr lang="en-US" sz="2200" dirty="0">
                <a:latin typeface="Times New Roman"/>
                <a:cs typeface="Times New Roman"/>
              </a:rPr>
              <a:t>are </a:t>
            </a:r>
            <a:r>
              <a:rPr lang="en-US" sz="2200" dirty="0" smtClean="0">
                <a:latin typeface="Times New Roman"/>
                <a:cs typeface="Times New Roman"/>
              </a:rPr>
              <a:t>still unaware </a:t>
            </a:r>
            <a:r>
              <a:rPr lang="en-US" sz="2200" dirty="0">
                <a:latin typeface="Times New Roman"/>
                <a:cs typeface="Times New Roman"/>
              </a:rPr>
              <a:t>of the core meaning of inquiry and its actual implementations in their classes</a:t>
            </a:r>
            <a:r>
              <a:rPr lang="en-US" sz="2400" dirty="0"/>
              <a:t>.</a:t>
            </a:r>
            <a:r>
              <a:rPr lang="en-GB" sz="2400" dirty="0"/>
              <a:t> </a:t>
            </a:r>
            <a:endParaRPr lang="en-US" sz="2400" dirty="0">
              <a:solidFill>
                <a:srgbClr val="0070C0"/>
              </a:solidFill>
              <a:latin typeface="Tw Cen MT" charset="0"/>
              <a:ea typeface="MS PGothic" charset="0"/>
              <a:cs typeface="MS PGothic" charset="0"/>
            </a:endParaRPr>
          </a:p>
        </p:txBody>
      </p:sp>
      <p:sp>
        <p:nvSpPr>
          <p:cNvPr id="6" name="Text Placeholder 4"/>
          <p:cNvSpPr txBox="1">
            <a:spLocks/>
          </p:cNvSpPr>
          <p:nvPr/>
        </p:nvSpPr>
        <p:spPr>
          <a:xfrm>
            <a:off x="2195736" y="2047714"/>
            <a:ext cx="5084750" cy="414071"/>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3200" b="1" dirty="0" smtClean="0">
                <a:latin typeface="Times New Roman"/>
                <a:ea typeface="MS PGothic" charset="0"/>
                <a:cs typeface="Times New Roman"/>
              </a:rPr>
              <a:t>In the light of the reform context</a:t>
            </a:r>
            <a:endParaRPr lang="en-US" sz="3200" b="1" dirty="0">
              <a:latin typeface="Times New Roman"/>
              <a:ea typeface="MS PGothic" charset="0"/>
              <a:cs typeface="Times New Roman"/>
            </a:endParaRPr>
          </a:p>
        </p:txBody>
      </p:sp>
      <p:sp>
        <p:nvSpPr>
          <p:cNvPr id="7" name="Rounded Rectangle 6"/>
          <p:cNvSpPr/>
          <p:nvPr/>
        </p:nvSpPr>
        <p:spPr>
          <a:xfrm>
            <a:off x="2735796" y="2461785"/>
            <a:ext cx="3864990" cy="420408"/>
          </a:xfrm>
          <a:prstGeom prst="round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50872" y="2420528"/>
            <a:ext cx="3545839" cy="461665"/>
          </a:xfrm>
          <a:prstGeom prst="rect">
            <a:avLst/>
          </a:prstGeom>
          <a:noFill/>
        </p:spPr>
        <p:txBody>
          <a:bodyPr wrap="square" rtlCol="0">
            <a:spAutoFit/>
          </a:bodyPr>
          <a:lstStyle/>
          <a:p>
            <a:pPr marL="273050" lvl="2" algn="ctr">
              <a:spcAft>
                <a:spcPts val="600"/>
              </a:spcAft>
            </a:pPr>
            <a:r>
              <a:rPr lang="en-US" sz="2400" b="1" dirty="0">
                <a:latin typeface="Tw Cen MT" charset="0"/>
                <a:ea typeface="MS PGothic" charset="0"/>
                <a:cs typeface="MS PGothic" charset="0"/>
              </a:rPr>
              <a:t>UAE goals = NRC goals</a:t>
            </a:r>
            <a:r>
              <a:rPr lang="en-US" sz="2400" dirty="0">
                <a:latin typeface="Tw Cen MT" charset="0"/>
                <a:ea typeface="MS PGothic" charset="0"/>
                <a:cs typeface="MS PGothic" charset="0"/>
              </a:rPr>
              <a:t> </a:t>
            </a:r>
          </a:p>
        </p:txBody>
      </p:sp>
      <p:sp>
        <p:nvSpPr>
          <p:cNvPr id="9" name="Rectangle 8"/>
          <p:cNvSpPr/>
          <p:nvPr/>
        </p:nvSpPr>
        <p:spPr>
          <a:xfrm>
            <a:off x="368108" y="2871510"/>
            <a:ext cx="8488368" cy="612068"/>
          </a:xfrm>
          <a:prstGeom prst="rect">
            <a:avLst/>
          </a:prstGeom>
          <a:ln/>
          <a:effectLst>
            <a:glow rad="101600">
              <a:schemeClr val="accent2">
                <a:lumMod val="60000"/>
                <a:lumOff val="40000"/>
                <a:alpha val="75000"/>
              </a:schemeClr>
            </a:glow>
            <a:outerShdw blurRad="50800" dist="12700" dir="5400000" rotWithShape="0">
              <a:srgbClr val="000000">
                <a:alpha val="37000"/>
              </a:srgbClr>
            </a:outerShdw>
          </a:effectLst>
        </p:spPr>
        <p:style>
          <a:lnRef idx="1">
            <a:schemeClr val="accent6"/>
          </a:lnRef>
          <a:fillRef idx="3">
            <a:schemeClr val="accent6"/>
          </a:fillRef>
          <a:effectRef idx="2">
            <a:schemeClr val="accent6"/>
          </a:effectRef>
          <a:fontRef idx="minor">
            <a:schemeClr val="lt1"/>
          </a:fontRef>
        </p:style>
        <p:txBody>
          <a:bodyPr anchor="ctr"/>
          <a:lstStyle/>
          <a:p>
            <a:pPr marL="273050" lvl="2" algn="just">
              <a:spcAft>
                <a:spcPts val="600"/>
              </a:spcAft>
            </a:pPr>
            <a:r>
              <a:rPr lang="en-US" sz="2400" dirty="0" smtClean="0">
                <a:latin typeface="Times New Roman"/>
                <a:cs typeface="Times New Roman"/>
              </a:rPr>
              <a:t>Produce new generation of students who are more independent learners and scientifically literate</a:t>
            </a:r>
            <a:endParaRPr lang="en-US" sz="2400" dirty="0">
              <a:solidFill>
                <a:srgbClr val="0070C0"/>
              </a:solidFill>
              <a:latin typeface="Tw Cen MT" charset="0"/>
              <a:ea typeface="MS PGothic" charset="0"/>
              <a:cs typeface="MS PGothic" charset="0"/>
            </a:endParaRPr>
          </a:p>
        </p:txBody>
      </p:sp>
      <p:grpSp>
        <p:nvGrpSpPr>
          <p:cNvPr id="10" name="Group 9"/>
          <p:cNvGrpSpPr/>
          <p:nvPr/>
        </p:nvGrpSpPr>
        <p:grpSpPr>
          <a:xfrm>
            <a:off x="368108" y="4113076"/>
            <a:ext cx="5752063" cy="828092"/>
            <a:chOff x="368108" y="5409220"/>
            <a:chExt cx="5752063" cy="828092"/>
          </a:xfrm>
        </p:grpSpPr>
        <p:sp>
          <p:nvSpPr>
            <p:cNvPr id="11" name="Rectangle 10"/>
            <p:cNvSpPr/>
            <p:nvPr/>
          </p:nvSpPr>
          <p:spPr>
            <a:xfrm>
              <a:off x="368108" y="5409220"/>
              <a:ext cx="2115514" cy="8280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imes New Roman"/>
                  <a:cs typeface="Times New Roman"/>
                </a:rPr>
                <a:t>UAE ministry of education 2001</a:t>
              </a:r>
              <a:endParaRPr lang="en-US" sz="2000" b="1" dirty="0">
                <a:latin typeface="Times New Roman"/>
                <a:cs typeface="Times New Roman"/>
              </a:endParaRPr>
            </a:p>
          </p:txBody>
        </p:sp>
        <p:sp>
          <p:nvSpPr>
            <p:cNvPr id="12" name="TextBox 11"/>
            <p:cNvSpPr txBox="1"/>
            <p:nvPr/>
          </p:nvSpPr>
          <p:spPr>
            <a:xfrm>
              <a:off x="2483768" y="5409220"/>
              <a:ext cx="1416599" cy="646331"/>
            </a:xfrm>
            <a:prstGeom prst="rect">
              <a:avLst/>
            </a:prstGeom>
            <a:noFill/>
          </p:spPr>
          <p:txBody>
            <a:bodyPr wrap="none" rtlCol="0">
              <a:spAutoFit/>
            </a:bodyPr>
            <a:lstStyle/>
            <a:p>
              <a:r>
                <a:rPr lang="en-US" dirty="0" smtClean="0"/>
                <a:t>Encourages </a:t>
              </a:r>
            </a:p>
            <a:p>
              <a:r>
                <a:rPr lang="en-US" dirty="0" smtClean="0"/>
                <a:t>teachers</a:t>
              </a:r>
              <a:endParaRPr lang="en-US" dirty="0"/>
            </a:p>
          </p:txBody>
        </p:sp>
        <p:sp>
          <p:nvSpPr>
            <p:cNvPr id="13" name="Rounded Rectangle 12"/>
            <p:cNvSpPr/>
            <p:nvPr/>
          </p:nvSpPr>
          <p:spPr>
            <a:xfrm>
              <a:off x="3887924" y="5409220"/>
              <a:ext cx="2232247" cy="6392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IBL instruction</a:t>
              </a:r>
              <a:endParaRPr lang="en-US" sz="2000" b="1" dirty="0"/>
            </a:p>
          </p:txBody>
        </p:sp>
      </p:grpSp>
      <p:grpSp>
        <p:nvGrpSpPr>
          <p:cNvPr id="15" name="Group 14"/>
          <p:cNvGrpSpPr/>
          <p:nvPr/>
        </p:nvGrpSpPr>
        <p:grpSpPr>
          <a:xfrm>
            <a:off x="6192180" y="4139788"/>
            <a:ext cx="1108672" cy="369332"/>
            <a:chOff x="6264188" y="2744924"/>
            <a:chExt cx="1108672" cy="369332"/>
          </a:xfrm>
        </p:grpSpPr>
        <p:cxnSp>
          <p:nvCxnSpPr>
            <p:cNvPr id="16" name="Straight Arrow Connector 15"/>
            <p:cNvCxnSpPr/>
            <p:nvPr/>
          </p:nvCxnSpPr>
          <p:spPr>
            <a:xfrm flipV="1">
              <a:off x="6300192" y="3104964"/>
              <a:ext cx="944290" cy="44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264188" y="2744924"/>
              <a:ext cx="1108672" cy="369332"/>
            </a:xfrm>
            <a:prstGeom prst="rect">
              <a:avLst/>
            </a:prstGeom>
            <a:noFill/>
          </p:spPr>
          <p:txBody>
            <a:bodyPr wrap="none" rtlCol="0">
              <a:spAutoFit/>
            </a:bodyPr>
            <a:lstStyle/>
            <a:p>
              <a:r>
                <a:rPr lang="en-US" dirty="0" smtClean="0"/>
                <a:t>develops</a:t>
              </a:r>
              <a:endParaRPr lang="en-US" dirty="0"/>
            </a:p>
          </p:txBody>
        </p:sp>
      </p:grpSp>
      <p:cxnSp>
        <p:nvCxnSpPr>
          <p:cNvPr id="25" name="Straight Arrow Connector 24"/>
          <p:cNvCxnSpPr/>
          <p:nvPr/>
        </p:nvCxnSpPr>
        <p:spPr>
          <a:xfrm>
            <a:off x="2519772" y="4437112"/>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7297432" y="4085882"/>
            <a:ext cx="1559043" cy="8192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Students’ learning skills</a:t>
            </a:r>
            <a:endParaRPr lang="en-US" dirty="0"/>
          </a:p>
        </p:txBody>
      </p:sp>
      <p:sp>
        <p:nvSpPr>
          <p:cNvPr id="28" name="Oval 27"/>
          <p:cNvSpPr/>
          <p:nvPr/>
        </p:nvSpPr>
        <p:spPr>
          <a:xfrm>
            <a:off x="5542956" y="5337212"/>
            <a:ext cx="2115660"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Times New Roman"/>
                <a:cs typeface="Times New Roman"/>
              </a:rPr>
              <a:t>Teaching strategy</a:t>
            </a:r>
            <a:endParaRPr lang="en-US" sz="2400" b="1" dirty="0">
              <a:effectLst>
                <a:outerShdw blurRad="38100" dist="38100" dir="2700000" algn="tl">
                  <a:srgbClr val="000000">
                    <a:alpha val="43137"/>
                  </a:srgbClr>
                </a:outerShdw>
              </a:effectLst>
              <a:latin typeface="Times New Roman"/>
              <a:cs typeface="Times New Roman"/>
            </a:endParaRPr>
          </a:p>
        </p:txBody>
      </p:sp>
      <p:sp>
        <p:nvSpPr>
          <p:cNvPr id="29" name="Oval 28"/>
          <p:cNvSpPr/>
          <p:nvPr/>
        </p:nvSpPr>
        <p:spPr>
          <a:xfrm>
            <a:off x="2528494" y="5373216"/>
            <a:ext cx="2115514"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Times New Roman"/>
                <a:cs typeface="Times New Roman"/>
              </a:rPr>
              <a:t>Learning activity</a:t>
            </a:r>
            <a:endParaRPr lang="en-US" sz="2400" b="1" dirty="0">
              <a:effectLst>
                <a:outerShdw blurRad="38100" dist="38100" dir="2700000" algn="tl">
                  <a:srgbClr val="000000">
                    <a:alpha val="43137"/>
                  </a:srgbClr>
                </a:outerShdw>
              </a:effectLst>
              <a:latin typeface="Times New Roman"/>
              <a:cs typeface="Times New Roman"/>
            </a:endParaRPr>
          </a:p>
        </p:txBody>
      </p:sp>
      <p:cxnSp>
        <p:nvCxnSpPr>
          <p:cNvPr id="31" name="Straight Connector 30"/>
          <p:cNvCxnSpPr>
            <a:stCxn id="13" idx="2"/>
            <a:endCxn id="29" idx="0"/>
          </p:cNvCxnSpPr>
          <p:nvPr/>
        </p:nvCxnSpPr>
        <p:spPr>
          <a:xfrm flipH="1">
            <a:off x="3586251" y="4752338"/>
            <a:ext cx="1417797" cy="6208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3" idx="2"/>
          </p:cNvCxnSpPr>
          <p:nvPr/>
        </p:nvCxnSpPr>
        <p:spPr>
          <a:xfrm>
            <a:off x="5004048" y="4752338"/>
            <a:ext cx="1292663" cy="58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5205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4644"/>
            <a:ext cx="8041440" cy="724185"/>
          </a:xfrm>
        </p:spPr>
        <p:txBody>
          <a:bodyPr/>
          <a:lstStyle/>
          <a:p>
            <a:pPr algn="l"/>
            <a:r>
              <a:rPr lang="en-US" sz="4400" dirty="0" smtClean="0">
                <a:effectLst>
                  <a:glow rad="101600">
                    <a:srgbClr val="FFFF00">
                      <a:alpha val="75000"/>
                    </a:srgbClr>
                  </a:glow>
                </a:effectLst>
              </a:rPr>
              <a:t>Purpose of the study</a:t>
            </a:r>
            <a:endParaRPr lang="en-US" sz="4400" dirty="0"/>
          </a:p>
        </p:txBody>
      </p:sp>
      <p:sp>
        <p:nvSpPr>
          <p:cNvPr id="15" name="Rectangle 14"/>
          <p:cNvSpPr/>
          <p:nvPr/>
        </p:nvSpPr>
        <p:spPr>
          <a:xfrm>
            <a:off x="369290" y="1124744"/>
            <a:ext cx="8488368" cy="792088"/>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marL="615950" lvl="2" indent="-342900" algn="just">
              <a:spcAft>
                <a:spcPts val="600"/>
              </a:spcAft>
              <a:buFont typeface="Wingdings" charset="0"/>
              <a:buNone/>
            </a:pPr>
            <a:endParaRPr lang="en-US" sz="2000" dirty="0" smtClean="0">
              <a:solidFill>
                <a:srgbClr val="000000"/>
              </a:solidFill>
              <a:latin typeface="Times New Roman"/>
              <a:ea typeface="MS PGothic" charset="0"/>
              <a:cs typeface="Times New Roman"/>
            </a:endParaRPr>
          </a:p>
          <a:p>
            <a:pPr marL="615950" lvl="2" indent="-342900">
              <a:spcAft>
                <a:spcPts val="600"/>
              </a:spcAft>
              <a:buFont typeface="Wingdings" charset="0"/>
              <a:buNone/>
            </a:pPr>
            <a:r>
              <a:rPr lang="en-US" sz="2000" dirty="0" smtClean="0">
                <a:solidFill>
                  <a:srgbClr val="000000"/>
                </a:solidFill>
                <a:latin typeface="Times New Roman"/>
                <a:ea typeface="MS PGothic" charset="0"/>
                <a:cs typeface="Times New Roman"/>
              </a:rPr>
              <a:t>To </a:t>
            </a:r>
            <a:r>
              <a:rPr lang="en-US" sz="2000" dirty="0" smtClean="0">
                <a:latin typeface="Times New Roman"/>
                <a:cs typeface="Times New Roman"/>
              </a:rPr>
              <a:t>explore </a:t>
            </a:r>
            <a:r>
              <a:rPr lang="en-US" sz="2000" dirty="0">
                <a:latin typeface="Times New Roman"/>
                <a:cs typeface="Times New Roman"/>
              </a:rPr>
              <a:t>how high school teachers implement </a:t>
            </a:r>
            <a:r>
              <a:rPr lang="en-US" sz="2000" dirty="0" smtClean="0">
                <a:latin typeface="Times New Roman"/>
                <a:cs typeface="Times New Roman"/>
              </a:rPr>
              <a:t>inquiry </a:t>
            </a:r>
            <a:r>
              <a:rPr lang="en-US" sz="2000" dirty="0">
                <a:latin typeface="Times New Roman"/>
                <a:cs typeface="Times New Roman"/>
              </a:rPr>
              <a:t>instruction in chemistry and </a:t>
            </a:r>
            <a:r>
              <a:rPr lang="en-US" sz="2000" dirty="0" smtClean="0">
                <a:latin typeface="Times New Roman"/>
                <a:cs typeface="Times New Roman"/>
              </a:rPr>
              <a:t>mathematics classes </a:t>
            </a:r>
            <a:r>
              <a:rPr lang="en-US" sz="2000" dirty="0">
                <a:latin typeface="Times New Roman"/>
                <a:cs typeface="Times New Roman"/>
              </a:rPr>
              <a:t>in grade </a:t>
            </a:r>
            <a:r>
              <a:rPr lang="en-US" sz="2000" dirty="0" smtClean="0">
                <a:latin typeface="Times New Roman"/>
                <a:cs typeface="Times New Roman"/>
              </a:rPr>
              <a:t>12.</a:t>
            </a:r>
          </a:p>
          <a:p>
            <a:pPr marL="615950" lvl="2" indent="-342900" algn="just">
              <a:spcAft>
                <a:spcPts val="600"/>
              </a:spcAft>
              <a:buFont typeface="Wingdings" charset="0"/>
              <a:buNone/>
            </a:pPr>
            <a:endParaRPr lang="en-US" sz="2000" dirty="0">
              <a:solidFill>
                <a:srgbClr val="000000"/>
              </a:solidFill>
              <a:latin typeface="Times New Roman"/>
              <a:ea typeface="MS PGothic" charset="0"/>
              <a:cs typeface="Times New Roman"/>
            </a:endParaRPr>
          </a:p>
        </p:txBody>
      </p:sp>
      <p:sp>
        <p:nvSpPr>
          <p:cNvPr id="16" name="TextBox 15"/>
          <p:cNvSpPr txBox="1"/>
          <p:nvPr/>
        </p:nvSpPr>
        <p:spPr>
          <a:xfrm>
            <a:off x="863588" y="2780138"/>
            <a:ext cx="7411543" cy="1092607"/>
          </a:xfrm>
          <a:prstGeom prst="rect">
            <a:avLst/>
          </a:prstGeom>
          <a:noFill/>
        </p:spPr>
        <p:txBody>
          <a:bodyPr wrap="square" rtlCol="0">
            <a:spAutoFit/>
          </a:bodyPr>
          <a:lstStyle/>
          <a:p>
            <a:pPr marL="615950" lvl="2" indent="-342900" algn="just">
              <a:spcAft>
                <a:spcPts val="600"/>
              </a:spcAft>
              <a:buFont typeface="Wingdings" charset="0"/>
              <a:buNone/>
            </a:pPr>
            <a:r>
              <a:rPr lang="en-US" sz="2000" dirty="0">
                <a:latin typeface="Times New Roman"/>
                <a:cs typeface="Times New Roman"/>
              </a:rPr>
              <a:t>To identify the type of applied inquiry in each subject</a:t>
            </a:r>
            <a:r>
              <a:rPr lang="en-GB" sz="2000" dirty="0" smtClean="0">
                <a:latin typeface="Times New Roman"/>
                <a:cs typeface="Times New Roman"/>
              </a:rPr>
              <a:t>.</a:t>
            </a:r>
          </a:p>
          <a:p>
            <a:pPr marL="615950" lvl="2" indent="-342900" algn="just">
              <a:spcAft>
                <a:spcPts val="600"/>
              </a:spcAft>
              <a:buFont typeface="Wingdings" charset="0"/>
              <a:buNone/>
            </a:pPr>
            <a:r>
              <a:rPr lang="en-GB" sz="2000" dirty="0" smtClean="0">
                <a:latin typeface="Times New Roman"/>
                <a:cs typeface="Times New Roman"/>
              </a:rPr>
              <a:t>To differentiate elements of inquiry practices that are implemented in chemistry and mathematics classes.</a:t>
            </a:r>
            <a:endParaRPr lang="en-GB" sz="2000" dirty="0">
              <a:latin typeface="Times New Roman"/>
              <a:cs typeface="Times New Roman"/>
            </a:endParaRPr>
          </a:p>
        </p:txBody>
      </p:sp>
      <p:sp>
        <p:nvSpPr>
          <p:cNvPr id="17" name="Text Placeholder 4"/>
          <p:cNvSpPr txBox="1">
            <a:spLocks/>
          </p:cNvSpPr>
          <p:nvPr/>
        </p:nvSpPr>
        <p:spPr>
          <a:xfrm>
            <a:off x="683568" y="2231353"/>
            <a:ext cx="1656184" cy="563577"/>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3200" b="1" dirty="0" smtClean="0">
                <a:solidFill>
                  <a:schemeClr val="tx2">
                    <a:lumMod val="75000"/>
                    <a:lumOff val="25000"/>
                  </a:schemeClr>
                </a:solidFill>
                <a:latin typeface="Times New Roman"/>
                <a:ea typeface="MS PGothic" charset="0"/>
                <a:cs typeface="Times New Roman"/>
              </a:rPr>
              <a:t>Objectives</a:t>
            </a:r>
            <a:endParaRPr lang="en-US" sz="3200" b="1" dirty="0">
              <a:solidFill>
                <a:schemeClr val="tx2">
                  <a:lumMod val="75000"/>
                  <a:lumOff val="25000"/>
                </a:schemeClr>
              </a:solidFill>
              <a:latin typeface="Times New Roman"/>
              <a:ea typeface="MS PGothic" charset="0"/>
              <a:cs typeface="Times New Roman"/>
            </a:endParaRPr>
          </a:p>
        </p:txBody>
      </p:sp>
      <p:sp>
        <p:nvSpPr>
          <p:cNvPr id="18" name="Rectangle 17"/>
          <p:cNvSpPr/>
          <p:nvPr/>
        </p:nvSpPr>
        <p:spPr>
          <a:xfrm>
            <a:off x="536454" y="4149080"/>
            <a:ext cx="8229600" cy="183620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615950" lvl="2" indent="-342900">
              <a:spcAft>
                <a:spcPts val="600"/>
              </a:spcAft>
              <a:buFont typeface="Wingdings" charset="0"/>
              <a:buChar char="q"/>
            </a:pPr>
            <a:r>
              <a:rPr lang="en-US" sz="2400" b="1" dirty="0">
                <a:solidFill>
                  <a:srgbClr val="0070C0"/>
                </a:solidFill>
                <a:latin typeface="Tw Cen MT" charset="0"/>
                <a:ea typeface="MS PGothic" charset="0"/>
                <a:cs typeface="MS PGothic" charset="0"/>
              </a:rPr>
              <a:t>The </a:t>
            </a:r>
            <a:r>
              <a:rPr lang="en-US" sz="2400" b="1" dirty="0" err="1" smtClean="0">
                <a:solidFill>
                  <a:srgbClr val="0070C0"/>
                </a:solidFill>
                <a:latin typeface="Tw Cen MT" charset="0"/>
                <a:ea typeface="MS PGothic" charset="0"/>
                <a:cs typeface="MS PGothic" charset="0"/>
              </a:rPr>
              <a:t>significane</a:t>
            </a:r>
            <a:r>
              <a:rPr lang="en-US" sz="2400" b="1" dirty="0" smtClean="0">
                <a:solidFill>
                  <a:srgbClr val="0070C0"/>
                </a:solidFill>
                <a:latin typeface="Tw Cen MT" charset="0"/>
                <a:ea typeface="MS PGothic" charset="0"/>
                <a:cs typeface="MS PGothic" charset="0"/>
              </a:rPr>
              <a:t> </a:t>
            </a:r>
            <a:r>
              <a:rPr lang="en-US" sz="2400" b="1" dirty="0">
                <a:solidFill>
                  <a:srgbClr val="0070C0"/>
                </a:solidFill>
                <a:latin typeface="Tw Cen MT" charset="0"/>
                <a:ea typeface="MS PGothic" charset="0"/>
                <a:cs typeface="MS PGothic" charset="0"/>
              </a:rPr>
              <a:t>of the study:</a:t>
            </a:r>
            <a:r>
              <a:rPr lang="en-US" sz="2400" dirty="0">
                <a:solidFill>
                  <a:srgbClr val="0070C0"/>
                </a:solidFill>
                <a:latin typeface="Tw Cen MT" charset="0"/>
                <a:ea typeface="MS PGothic" charset="0"/>
                <a:cs typeface="MS PGothic" charset="0"/>
              </a:rPr>
              <a:t> </a:t>
            </a:r>
          </a:p>
          <a:p>
            <a:pPr marL="615950" lvl="2" indent="-342900">
              <a:spcAft>
                <a:spcPts val="600"/>
              </a:spcAft>
              <a:buFont typeface="Wingdings" charset="0"/>
              <a:buNone/>
            </a:pPr>
            <a:r>
              <a:rPr lang="en-US" sz="2000" dirty="0">
                <a:solidFill>
                  <a:srgbClr val="000000"/>
                </a:solidFill>
                <a:latin typeface="Tw Cen MT" charset="0"/>
                <a:ea typeface="MS PGothic" charset="0"/>
                <a:cs typeface="MS PGothic" charset="0"/>
              </a:rPr>
              <a:t>To emphasize the beneficial role of implementing </a:t>
            </a:r>
            <a:r>
              <a:rPr lang="en-US" sz="2000" dirty="0" smtClean="0">
                <a:solidFill>
                  <a:srgbClr val="000000"/>
                </a:solidFill>
                <a:latin typeface="Tw Cen MT" charset="0"/>
                <a:ea typeface="MS PGothic" charset="0"/>
                <a:cs typeface="MS PGothic" charset="0"/>
              </a:rPr>
              <a:t>inquiry based learning in </a:t>
            </a:r>
            <a:r>
              <a:rPr lang="en-US" sz="2000" dirty="0">
                <a:solidFill>
                  <a:srgbClr val="000000"/>
                </a:solidFill>
                <a:latin typeface="Tw Cen MT" charset="0"/>
                <a:ea typeface="MS PGothic" charset="0"/>
                <a:cs typeface="MS PGothic" charset="0"/>
              </a:rPr>
              <a:t>supporting </a:t>
            </a:r>
            <a:r>
              <a:rPr lang="en-US" sz="2000" dirty="0" smtClean="0">
                <a:solidFill>
                  <a:srgbClr val="000000"/>
                </a:solidFill>
                <a:latin typeface="Tw Cen MT" charset="0"/>
                <a:ea typeface="MS PGothic" charset="0"/>
                <a:cs typeface="MS PGothic" charset="0"/>
              </a:rPr>
              <a:t>science and math </a:t>
            </a:r>
            <a:r>
              <a:rPr lang="en-US" sz="2000" dirty="0">
                <a:solidFill>
                  <a:srgbClr val="000000"/>
                </a:solidFill>
                <a:latin typeface="Tw Cen MT" charset="0"/>
                <a:ea typeface="MS PGothic" charset="0"/>
                <a:cs typeface="MS PGothic" charset="0"/>
              </a:rPr>
              <a:t>education in the light of the participants</a:t>
            </a:r>
            <a:r>
              <a:rPr lang="ja-JP" altLang="en-US" sz="2000" dirty="0">
                <a:solidFill>
                  <a:srgbClr val="000000"/>
                </a:solidFill>
                <a:latin typeface="Tw Cen MT" charset="0"/>
                <a:ea typeface="MS PGothic" charset="0"/>
                <a:cs typeface="MS PGothic" charset="0"/>
              </a:rPr>
              <a:t>’</a:t>
            </a:r>
            <a:r>
              <a:rPr lang="en-US" sz="2000" dirty="0">
                <a:solidFill>
                  <a:srgbClr val="000000"/>
                </a:solidFill>
                <a:latin typeface="Tw Cen MT" charset="0"/>
                <a:ea typeface="MS PGothic" charset="0"/>
                <a:cs typeface="MS PGothic" charset="0"/>
              </a:rPr>
              <a:t> </a:t>
            </a:r>
            <a:r>
              <a:rPr lang="en-US" sz="2000" dirty="0" smtClean="0">
                <a:solidFill>
                  <a:srgbClr val="000000"/>
                </a:solidFill>
                <a:latin typeface="Tw Cen MT" charset="0"/>
                <a:ea typeface="MS PGothic" charset="0"/>
                <a:cs typeface="MS PGothic" charset="0"/>
              </a:rPr>
              <a:t>practices</a:t>
            </a:r>
            <a:r>
              <a:rPr lang="en-US" sz="2000" dirty="0">
                <a:solidFill>
                  <a:srgbClr val="000000"/>
                </a:solidFill>
                <a:latin typeface="Tw Cen MT" charset="0"/>
                <a:ea typeface="MS PGothic" charset="0"/>
                <a:cs typeface="MS PGothic" charset="0"/>
              </a:rPr>
              <a:t>. </a:t>
            </a:r>
          </a:p>
        </p:txBody>
      </p:sp>
    </p:spTree>
    <p:extLst>
      <p:ext uri="{BB962C8B-B14F-4D97-AF65-F5344CB8AC3E}">
        <p14:creationId xmlns:p14="http://schemas.microsoft.com/office/powerpoint/2010/main" val="8317067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9616" y="1193114"/>
            <a:ext cx="184666" cy="369332"/>
          </a:xfrm>
          <a:prstGeom prst="rect">
            <a:avLst/>
          </a:prstGeom>
          <a:noFill/>
        </p:spPr>
        <p:txBody>
          <a:bodyPr wrap="none" rtlCol="0">
            <a:spAutoFit/>
          </a:bodyPr>
          <a:lstStyle/>
          <a:p>
            <a:endParaRPr lang="en-US" dirty="0"/>
          </a:p>
        </p:txBody>
      </p:sp>
      <p:sp>
        <p:nvSpPr>
          <p:cNvPr id="16" name="Title 1"/>
          <p:cNvSpPr>
            <a:spLocks noGrp="1"/>
          </p:cNvSpPr>
          <p:nvPr>
            <p:ph type="title"/>
          </p:nvPr>
        </p:nvSpPr>
        <p:spPr>
          <a:xfrm>
            <a:off x="551280" y="224644"/>
            <a:ext cx="8041440" cy="724185"/>
          </a:xfrm>
        </p:spPr>
        <p:txBody>
          <a:bodyPr/>
          <a:lstStyle/>
          <a:p>
            <a:pPr algn="l"/>
            <a:r>
              <a:rPr lang="en-US" dirty="0" smtClean="0">
                <a:effectLst>
                  <a:glow rad="101600">
                    <a:srgbClr val="FFFF00">
                      <a:alpha val="75000"/>
                    </a:srgbClr>
                  </a:glow>
                </a:effectLst>
              </a:rPr>
              <a:t>Study Questions</a:t>
            </a:r>
            <a:endParaRPr lang="en-US" dirty="0"/>
          </a:p>
        </p:txBody>
      </p:sp>
      <p:sp>
        <p:nvSpPr>
          <p:cNvPr id="18" name="Rectangle 17"/>
          <p:cNvSpPr/>
          <p:nvPr/>
        </p:nvSpPr>
        <p:spPr>
          <a:xfrm>
            <a:off x="323528" y="1952836"/>
            <a:ext cx="8532948" cy="1015663"/>
          </a:xfrm>
          <a:prstGeom prst="rect">
            <a:avLst/>
          </a:prstGeom>
        </p:spPr>
        <p:txBody>
          <a:bodyPr wrap="square">
            <a:spAutoFit/>
          </a:bodyPr>
          <a:lstStyle/>
          <a:p>
            <a:pPr lvl="0"/>
            <a:r>
              <a:rPr lang="en-US" sz="2000" dirty="0" smtClean="0">
                <a:latin typeface="Times New Roman"/>
                <a:cs typeface="Times New Roman"/>
              </a:rPr>
              <a:t>- How </a:t>
            </a:r>
            <a:r>
              <a:rPr lang="en-US" sz="2000" dirty="0">
                <a:latin typeface="Times New Roman"/>
                <a:cs typeface="Times New Roman"/>
              </a:rPr>
              <a:t>do interactive classrooms promote inquiry-based learning approach</a:t>
            </a:r>
            <a:r>
              <a:rPr lang="en-US" sz="2000" dirty="0" smtClean="0">
                <a:latin typeface="Times New Roman"/>
                <a:cs typeface="Times New Roman"/>
              </a:rPr>
              <a:t>?</a:t>
            </a:r>
          </a:p>
          <a:p>
            <a:pPr marL="285750" lvl="0" indent="-285750">
              <a:buFontTx/>
              <a:buChar char="-"/>
            </a:pPr>
            <a:endParaRPr lang="en-GB" sz="2000" dirty="0">
              <a:latin typeface="Times New Roman"/>
              <a:cs typeface="Times New Roman"/>
            </a:endParaRPr>
          </a:p>
          <a:p>
            <a:pPr lvl="0"/>
            <a:r>
              <a:rPr lang="en-US" sz="2000" dirty="0" smtClean="0">
                <a:latin typeface="Times New Roman"/>
                <a:cs typeface="Times New Roman"/>
              </a:rPr>
              <a:t>- What </a:t>
            </a:r>
            <a:r>
              <a:rPr lang="en-US" sz="2000" dirty="0">
                <a:latin typeface="Times New Roman"/>
                <a:cs typeface="Times New Roman"/>
              </a:rPr>
              <a:t>is the type of inquiry that is implemented in chemistry and math classes? </a:t>
            </a:r>
            <a:endParaRPr lang="en-GB" sz="2000" dirty="0">
              <a:latin typeface="Times New Roman"/>
              <a:cs typeface="Times New Roman"/>
            </a:endParaRPr>
          </a:p>
        </p:txBody>
      </p:sp>
      <p:sp>
        <p:nvSpPr>
          <p:cNvPr id="22" name="TextBox 21"/>
          <p:cNvSpPr txBox="1"/>
          <p:nvPr/>
        </p:nvSpPr>
        <p:spPr>
          <a:xfrm>
            <a:off x="331567" y="1340768"/>
            <a:ext cx="773751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eaLnBrk="1" hangingPunct="1">
              <a:lnSpc>
                <a:spcPct val="80000"/>
              </a:lnSpc>
            </a:pPr>
            <a:r>
              <a:rPr lang="en-US" sz="2400" b="1" dirty="0">
                <a:solidFill>
                  <a:srgbClr val="0070C0"/>
                </a:solidFill>
                <a:latin typeface="Times New Roman"/>
                <a:ea typeface="MS PGothic" charset="0"/>
                <a:cs typeface="Times New Roman"/>
              </a:rPr>
              <a:t>The study is conducted to answer the following questions;</a:t>
            </a:r>
          </a:p>
        </p:txBody>
      </p:sp>
      <p:sp>
        <p:nvSpPr>
          <p:cNvPr id="2" name="Rectangle 1"/>
          <p:cNvSpPr/>
          <p:nvPr/>
        </p:nvSpPr>
        <p:spPr>
          <a:xfrm>
            <a:off x="2652073" y="3501008"/>
            <a:ext cx="5726898" cy="461665"/>
          </a:xfrm>
          <a:prstGeom prst="rect">
            <a:avLst/>
          </a:prstGeom>
        </p:spPr>
        <p:txBody>
          <a:bodyPr wrap="none">
            <a:spAutoFit/>
          </a:bodyPr>
          <a:lstStyle/>
          <a:p>
            <a:r>
              <a:rPr lang="en-US" sz="2400" dirty="0"/>
              <a:t>Inquiry instruction; science; mathematics</a:t>
            </a:r>
            <a:r>
              <a:rPr lang="en-GB" sz="2400" dirty="0"/>
              <a:t> </a:t>
            </a:r>
            <a:endParaRPr lang="en-US" sz="2400" dirty="0"/>
          </a:p>
        </p:txBody>
      </p:sp>
      <p:sp>
        <p:nvSpPr>
          <p:cNvPr id="10" name="Title 1"/>
          <p:cNvSpPr txBox="1">
            <a:spLocks/>
          </p:cNvSpPr>
          <p:nvPr/>
        </p:nvSpPr>
        <p:spPr>
          <a:xfrm>
            <a:off x="541800" y="3320988"/>
            <a:ext cx="2110273" cy="7241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effectLst>
                  <a:glow rad="101600">
                    <a:srgbClr val="FFFF00">
                      <a:alpha val="75000"/>
                    </a:srgbClr>
                  </a:glow>
                </a:effectLst>
              </a:rPr>
              <a:t>Keywords:</a:t>
            </a:r>
            <a:endParaRPr lang="en-US" sz="3200" dirty="0"/>
          </a:p>
        </p:txBody>
      </p:sp>
      <p:pic>
        <p:nvPicPr>
          <p:cNvPr id="4" name="Picture 3" descr="4554411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16" y="4401108"/>
            <a:ext cx="3730376" cy="2124236"/>
          </a:xfrm>
          <a:prstGeom prst="ellipse">
            <a:avLst/>
          </a:prstGeom>
          <a:ln>
            <a:noFill/>
          </a:ln>
          <a:effectLst>
            <a:softEdge rad="112500"/>
          </a:effectLst>
        </p:spPr>
      </p:pic>
      <p:sp>
        <p:nvSpPr>
          <p:cNvPr id="9" name="Rounded Rectangle 8"/>
          <p:cNvSpPr/>
          <p:nvPr/>
        </p:nvSpPr>
        <p:spPr>
          <a:xfrm>
            <a:off x="107504" y="224644"/>
            <a:ext cx="8964488" cy="6408712"/>
          </a:xfrm>
          <a:prstGeom prst="roundRect">
            <a:avLst/>
          </a:prstGeom>
          <a:noFill/>
          <a:ln w="57150" cmpd="thickThi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5126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1580" y="224644"/>
            <a:ext cx="7895220" cy="670086"/>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224644"/>
            <a:ext cx="8229600" cy="670086"/>
          </a:xfrm>
        </p:spPr>
        <p:txBody>
          <a:bodyPr>
            <a:normAutofit fontScale="90000"/>
          </a:bodyPr>
          <a:lstStyle/>
          <a:p>
            <a:r>
              <a:rPr lang="en-US" dirty="0" smtClean="0">
                <a:effectLst>
                  <a:glow rad="101600">
                    <a:srgbClr val="FFFF00">
                      <a:alpha val="75000"/>
                    </a:srgbClr>
                  </a:glow>
                </a:effectLst>
              </a:rPr>
              <a:t>Theoretical Framework</a:t>
            </a:r>
            <a:endParaRPr lang="en-US" dirty="0">
              <a:effectLst>
                <a:glow rad="101600">
                  <a:srgbClr val="FFFF00">
                    <a:alpha val="75000"/>
                  </a:srgbClr>
                </a:glow>
              </a:effectLst>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2880395229"/>
              </p:ext>
            </p:extLst>
          </p:nvPr>
        </p:nvGraphicFramePr>
        <p:xfrm>
          <a:off x="511037" y="1448780"/>
          <a:ext cx="3664919"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26"/>
          <p:cNvGrpSpPr/>
          <p:nvPr/>
        </p:nvGrpSpPr>
        <p:grpSpPr>
          <a:xfrm>
            <a:off x="4215462" y="1912380"/>
            <a:ext cx="5073062" cy="4144912"/>
            <a:chOff x="4215462" y="1912380"/>
            <a:chExt cx="5073062" cy="4144912"/>
          </a:xfrm>
        </p:grpSpPr>
        <p:grpSp>
          <p:nvGrpSpPr>
            <p:cNvPr id="26" name="Group 25"/>
            <p:cNvGrpSpPr/>
            <p:nvPr/>
          </p:nvGrpSpPr>
          <p:grpSpPr>
            <a:xfrm>
              <a:off x="4276476" y="1912380"/>
              <a:ext cx="5012048" cy="2596740"/>
              <a:chOff x="4276476" y="1912380"/>
              <a:chExt cx="5012048" cy="2596740"/>
            </a:xfrm>
          </p:grpSpPr>
          <p:grpSp>
            <p:nvGrpSpPr>
              <p:cNvPr id="20" name="Group 19"/>
              <p:cNvGrpSpPr/>
              <p:nvPr/>
            </p:nvGrpSpPr>
            <p:grpSpPr>
              <a:xfrm>
                <a:off x="4276476" y="1912380"/>
                <a:ext cx="5012048" cy="2596740"/>
                <a:chOff x="3880432" y="1912380"/>
                <a:chExt cx="5012048" cy="2596740"/>
              </a:xfrm>
            </p:grpSpPr>
            <p:grpSp>
              <p:nvGrpSpPr>
                <p:cNvPr id="18" name="Group 17"/>
                <p:cNvGrpSpPr/>
                <p:nvPr/>
              </p:nvGrpSpPr>
              <p:grpSpPr>
                <a:xfrm>
                  <a:off x="3880432" y="1912380"/>
                  <a:ext cx="4567210" cy="2596740"/>
                  <a:chOff x="4246076" y="1912380"/>
                  <a:chExt cx="1550057" cy="2596740"/>
                </a:xfrm>
              </p:grpSpPr>
              <p:sp>
                <p:nvSpPr>
                  <p:cNvPr id="8" name="Rounded Rectangle 7"/>
                  <p:cNvSpPr/>
                  <p:nvPr/>
                </p:nvSpPr>
                <p:spPr>
                  <a:xfrm>
                    <a:off x="4246076" y="1912380"/>
                    <a:ext cx="1550057"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nvGrpSpPr>
                  <p:cNvPr id="11" name="Group 10"/>
                  <p:cNvGrpSpPr/>
                  <p:nvPr/>
                </p:nvGrpSpPr>
                <p:grpSpPr>
                  <a:xfrm>
                    <a:off x="4246078" y="3429000"/>
                    <a:ext cx="1550055" cy="1080120"/>
                    <a:chOff x="4430096" y="1912380"/>
                    <a:chExt cx="1318188" cy="1080120"/>
                  </a:xfrm>
                </p:grpSpPr>
                <p:sp>
                  <p:nvSpPr>
                    <p:cNvPr id="12" name="Rounded Rectangle 11"/>
                    <p:cNvSpPr/>
                    <p:nvPr/>
                  </p:nvSpPr>
                  <p:spPr>
                    <a:xfrm>
                      <a:off x="4430096" y="1912380"/>
                      <a:ext cx="1318188"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5101837" y="2096852"/>
                      <a:ext cx="53298" cy="369332"/>
                    </a:xfrm>
                    <a:prstGeom prst="rect">
                      <a:avLst/>
                    </a:prstGeom>
                  </p:spPr>
                  <p:txBody>
                    <a:bodyPr wrap="none">
                      <a:spAutoFit/>
                    </a:bodyPr>
                    <a:lstStyle/>
                    <a:p>
                      <a:pPr algn="ctr"/>
                      <a:endParaRPr lang="en-US" dirty="0"/>
                    </a:p>
                  </p:txBody>
                </p:sp>
              </p:grpSp>
            </p:grpSp>
            <p:sp>
              <p:nvSpPr>
                <p:cNvPr id="19" name="Rectangle 18"/>
                <p:cNvSpPr/>
                <p:nvPr/>
              </p:nvSpPr>
              <p:spPr>
                <a:xfrm>
                  <a:off x="4087260" y="2060848"/>
                  <a:ext cx="4805220" cy="830997"/>
                </a:xfrm>
                <a:prstGeom prst="rect">
                  <a:avLst/>
                </a:prstGeom>
              </p:spPr>
              <p:txBody>
                <a:bodyPr wrap="square">
                  <a:spAutoFit/>
                </a:bodyPr>
                <a:lstStyle/>
                <a:p>
                  <a:pPr lvl="0"/>
                  <a:r>
                    <a:rPr lang="en-US" sz="2400" dirty="0">
                      <a:latin typeface="Times New Roman"/>
                      <a:cs typeface="Times New Roman"/>
                    </a:rPr>
                    <a:t>1.Exploring the phenomenon </a:t>
                  </a:r>
                </a:p>
                <a:p>
                  <a:pPr lvl="0"/>
                  <a:r>
                    <a:rPr lang="en-US" sz="2400" dirty="0">
                      <a:latin typeface="Times New Roman"/>
                      <a:cs typeface="Times New Roman"/>
                    </a:rPr>
                    <a:t>2.Focusing on a question</a:t>
                  </a:r>
                </a:p>
              </p:txBody>
            </p:sp>
          </p:grpSp>
          <p:sp>
            <p:nvSpPr>
              <p:cNvPr id="21" name="Rectangle 20"/>
              <p:cNvSpPr/>
              <p:nvPr/>
            </p:nvSpPr>
            <p:spPr>
              <a:xfrm>
                <a:off x="4456280" y="3573016"/>
                <a:ext cx="3932144" cy="830997"/>
              </a:xfrm>
              <a:prstGeom prst="rect">
                <a:avLst/>
              </a:prstGeom>
            </p:spPr>
            <p:txBody>
              <a:bodyPr wrap="square">
                <a:spAutoFit/>
              </a:bodyPr>
              <a:lstStyle/>
              <a:p>
                <a:pPr lvl="0"/>
                <a:r>
                  <a:rPr lang="en-US" sz="2400" dirty="0">
                    <a:latin typeface="Times New Roman"/>
                    <a:cs typeface="Times New Roman"/>
                  </a:rPr>
                  <a:t>3.Planning &amp; </a:t>
                </a:r>
                <a:r>
                  <a:rPr lang="en-US" sz="2400" dirty="0" smtClean="0">
                    <a:latin typeface="Times New Roman"/>
                    <a:cs typeface="Times New Roman"/>
                  </a:rPr>
                  <a:t>conducting</a:t>
                </a:r>
              </a:p>
              <a:p>
                <a:pPr lvl="0"/>
                <a:r>
                  <a:rPr lang="en-US" sz="2400" dirty="0" smtClean="0">
                    <a:latin typeface="Times New Roman"/>
                    <a:cs typeface="Times New Roman"/>
                  </a:rPr>
                  <a:t> </a:t>
                </a:r>
                <a:r>
                  <a:rPr lang="en-US" sz="2400" dirty="0">
                    <a:latin typeface="Times New Roman"/>
                    <a:cs typeface="Times New Roman"/>
                  </a:rPr>
                  <a:t>investigation </a:t>
                </a:r>
              </a:p>
            </p:txBody>
          </p:sp>
        </p:grpSp>
        <p:sp>
          <p:nvSpPr>
            <p:cNvPr id="23" name="Rounded Rectangle 22"/>
            <p:cNvSpPr/>
            <p:nvPr/>
          </p:nvSpPr>
          <p:spPr>
            <a:xfrm>
              <a:off x="4215462" y="4977172"/>
              <a:ext cx="456721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300" dirty="0" smtClean="0">
                  <a:latin typeface="Times New Roman"/>
                  <a:cs typeface="Times New Roman"/>
                </a:rPr>
                <a:t>  4. Analyzing data</a:t>
              </a:r>
            </a:p>
            <a:p>
              <a:pPr lvl="0" algn="ctr"/>
              <a:r>
                <a:rPr lang="en-US" sz="2300" dirty="0" smtClean="0">
                  <a:latin typeface="Times New Roman"/>
                  <a:cs typeface="Times New Roman"/>
                </a:rPr>
                <a:t>5. Constructing &amp; communicating new knowledge</a:t>
              </a:r>
              <a:endParaRPr lang="en-US" sz="2300" dirty="0">
                <a:latin typeface="Times New Roman"/>
                <a:cs typeface="Times New Roman"/>
              </a:endParaRPr>
            </a:p>
          </p:txBody>
        </p:sp>
      </p:grpSp>
    </p:spTree>
    <p:extLst>
      <p:ext uri="{BB962C8B-B14F-4D97-AF65-F5344CB8AC3E}">
        <p14:creationId xmlns:p14="http://schemas.microsoft.com/office/powerpoint/2010/main" val="4180930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 calcmode="lin" valueType="num">
                                      <p:cBhvr>
                                        <p:cTn id="14" dur="1000" fill="hold"/>
                                        <p:tgtEl>
                                          <p:spTgt spid="27"/>
                                        </p:tgtEl>
                                        <p:attrNameLst>
                                          <p:attrName>style.rotation</p:attrName>
                                        </p:attrNameLst>
                                      </p:cBhvr>
                                      <p:tavLst>
                                        <p:tav tm="0">
                                          <p:val>
                                            <p:fltVal val="90"/>
                                          </p:val>
                                        </p:tav>
                                        <p:tav tm="100000">
                                          <p:val>
                                            <p:fltVal val="0"/>
                                          </p:val>
                                        </p:tav>
                                      </p:tavLst>
                                    </p:anim>
                                    <p:animEffect transition="in" filter="fade">
                                      <p:cBhvr>
                                        <p:cTn id="1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24644"/>
            <a:ext cx="8229600" cy="670086"/>
          </a:xfrm>
        </p:spPr>
        <p:txBody>
          <a:bodyPr>
            <a:normAutofit fontScale="90000"/>
          </a:bodyPr>
          <a:lstStyle/>
          <a:p>
            <a:r>
              <a:rPr lang="en-US" dirty="0" smtClean="0"/>
              <a:t>Theoretical 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4572527"/>
              </p:ext>
            </p:extLst>
          </p:nvPr>
        </p:nvGraphicFramePr>
        <p:xfrm>
          <a:off x="0" y="1562446"/>
          <a:ext cx="9144000" cy="2334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94157" y="1193114"/>
            <a:ext cx="184666" cy="369332"/>
          </a:xfrm>
          <a:prstGeom prst="rect">
            <a:avLst/>
          </a:prstGeom>
          <a:noFill/>
        </p:spPr>
        <p:txBody>
          <a:bodyPr wrap="none" rtlCol="0">
            <a:spAutoFit/>
          </a:bodyPr>
          <a:lstStyle/>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555152508"/>
              </p:ext>
            </p:extLst>
          </p:nvPr>
        </p:nvGraphicFramePr>
        <p:xfrm>
          <a:off x="35496" y="4221088"/>
          <a:ext cx="9144000" cy="22821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449804" y="1416268"/>
            <a:ext cx="4789166"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000" dirty="0" smtClean="0"/>
              <a:t>Main principles of learning science (5Es)</a:t>
            </a:r>
            <a:endParaRPr lang="en-US" sz="2000" dirty="0"/>
          </a:p>
        </p:txBody>
      </p:sp>
      <p:sp>
        <p:nvSpPr>
          <p:cNvPr id="10" name="TextBox 9"/>
          <p:cNvSpPr txBox="1"/>
          <p:nvPr/>
        </p:nvSpPr>
        <p:spPr>
          <a:xfrm>
            <a:off x="440505" y="4151576"/>
            <a:ext cx="4798465"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dirty="0" smtClean="0"/>
              <a:t>Main principles of learning Mathematics</a:t>
            </a:r>
            <a:endParaRPr lang="en-US" sz="2000" dirty="0"/>
          </a:p>
        </p:txBody>
      </p:sp>
      <p:sp>
        <p:nvSpPr>
          <p:cNvPr id="11" name="TextBox 10"/>
          <p:cNvSpPr txBox="1"/>
          <p:nvPr/>
        </p:nvSpPr>
        <p:spPr>
          <a:xfrm>
            <a:off x="5256076" y="1385552"/>
            <a:ext cx="1416148" cy="369332"/>
          </a:xfrm>
          <a:prstGeom prst="rect">
            <a:avLst/>
          </a:prstGeom>
          <a:noFill/>
        </p:spPr>
        <p:txBody>
          <a:bodyPr wrap="none" rtlCol="0">
            <a:spAutoFit/>
          </a:bodyPr>
          <a:lstStyle/>
          <a:p>
            <a:r>
              <a:rPr lang="en-US" dirty="0" smtClean="0"/>
              <a:t>(NRC 2000)</a:t>
            </a:r>
            <a:endParaRPr lang="en-US" dirty="0"/>
          </a:p>
        </p:txBody>
      </p:sp>
      <p:sp>
        <p:nvSpPr>
          <p:cNvPr id="12" name="TextBox 11"/>
          <p:cNvSpPr txBox="1"/>
          <p:nvPr/>
        </p:nvSpPr>
        <p:spPr>
          <a:xfrm>
            <a:off x="5257517" y="4175792"/>
            <a:ext cx="1582735" cy="369332"/>
          </a:xfrm>
          <a:prstGeom prst="rect">
            <a:avLst/>
          </a:prstGeom>
          <a:noFill/>
        </p:spPr>
        <p:txBody>
          <a:bodyPr wrap="none" rtlCol="0">
            <a:spAutoFit/>
          </a:bodyPr>
          <a:lstStyle/>
          <a:p>
            <a:r>
              <a:rPr lang="en-US" dirty="0" smtClean="0"/>
              <a:t>(NCTM 2000)</a:t>
            </a:r>
            <a:endParaRPr lang="en-US" dirty="0"/>
          </a:p>
        </p:txBody>
      </p:sp>
      <p:sp>
        <p:nvSpPr>
          <p:cNvPr id="13" name="Rounded Rectangle 12"/>
          <p:cNvSpPr/>
          <p:nvPr/>
        </p:nvSpPr>
        <p:spPr>
          <a:xfrm>
            <a:off x="791580" y="224644"/>
            <a:ext cx="7895220" cy="670086"/>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6695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P spid="9" grpId="0" animBg="1"/>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96652"/>
            <a:ext cx="8041440" cy="324036"/>
          </a:xfrm>
        </p:spPr>
        <p:txBody>
          <a:bodyPr/>
          <a:lstStyle/>
          <a:p>
            <a:pPr algn="l"/>
            <a:r>
              <a:rPr lang="en-US" sz="4400" dirty="0" smtClean="0">
                <a:effectLst>
                  <a:glow rad="101600">
                    <a:srgbClr val="FFFF00">
                      <a:alpha val="75000"/>
                    </a:srgbClr>
                  </a:glow>
                </a:effectLst>
              </a:rPr>
              <a:t>Types of inquiry</a:t>
            </a:r>
            <a:endParaRPr lang="en-US" sz="4400" dirty="0"/>
          </a:p>
        </p:txBody>
      </p:sp>
      <p:pic>
        <p:nvPicPr>
          <p:cNvPr id="6" name="Picture 5" descr="Screen Shot 2016-01-08 at 11.26.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1160748"/>
            <a:ext cx="7873148" cy="4392488"/>
          </a:xfrm>
          <a:prstGeom prst="rect">
            <a:avLst/>
          </a:prstGeom>
          <a:ln w="6350" cap="sq" cmpd="sng">
            <a:solidFill>
              <a:srgbClr val="000000"/>
            </a:solidFill>
            <a:prstDash val="solid"/>
            <a:miter lim="800000"/>
          </a:ln>
          <a:effectLst>
            <a:outerShdw blurRad="50800" dist="38100" dir="2700000" algn="tl" rotWithShape="0">
              <a:srgbClr val="000000">
                <a:alpha val="43000"/>
              </a:srgbClr>
            </a:outerShdw>
          </a:effectLst>
        </p:spPr>
      </p:pic>
      <p:sp>
        <p:nvSpPr>
          <p:cNvPr id="19" name="Rectangle 18"/>
          <p:cNvSpPr/>
          <p:nvPr/>
        </p:nvSpPr>
        <p:spPr>
          <a:xfrm>
            <a:off x="551280" y="5664184"/>
            <a:ext cx="8172908" cy="369332"/>
          </a:xfrm>
          <a:prstGeom prst="rect">
            <a:avLst/>
          </a:prstGeom>
        </p:spPr>
        <p:txBody>
          <a:bodyPr wrap="square">
            <a:spAutoFit/>
          </a:bodyPr>
          <a:lstStyle/>
          <a:p>
            <a:r>
              <a:rPr lang="en-GB" dirty="0"/>
              <a:t> </a:t>
            </a:r>
            <a:r>
              <a:rPr lang="en-US" dirty="0"/>
              <a:t>Types of inquiry-based learning (Llewellyn, 2011; </a:t>
            </a:r>
            <a:r>
              <a:rPr lang="en-US" dirty="0" err="1"/>
              <a:t>Sadeh</a:t>
            </a:r>
            <a:r>
              <a:rPr lang="en-US" dirty="0"/>
              <a:t>, I. &amp; Zion, M. 2001).</a:t>
            </a:r>
            <a:r>
              <a:rPr lang="en-GB" dirty="0"/>
              <a:t> </a:t>
            </a:r>
            <a:endParaRPr lang="en-US" dirty="0"/>
          </a:p>
        </p:txBody>
      </p:sp>
    </p:spTree>
    <p:extLst>
      <p:ext uri="{BB962C8B-B14F-4D97-AF65-F5344CB8AC3E}">
        <p14:creationId xmlns:p14="http://schemas.microsoft.com/office/powerpoint/2010/main" val="2358538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5690" y="3793744"/>
            <a:ext cx="7972773" cy="573392"/>
            <a:chOff x="1789040" y="3153932"/>
            <a:chExt cx="6632187" cy="344154"/>
          </a:xfrm>
        </p:grpSpPr>
        <p:cxnSp>
          <p:nvCxnSpPr>
            <p:cNvPr id="5" name="Straight Connector 4"/>
            <p:cNvCxnSpPr/>
            <p:nvPr/>
          </p:nvCxnSpPr>
          <p:spPr>
            <a:xfrm>
              <a:off x="1789040" y="3326010"/>
              <a:ext cx="6632187" cy="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gray">
            <a:xfrm>
              <a:off x="4418505" y="3153932"/>
              <a:ext cx="334664" cy="334664"/>
            </a:xfrm>
            <a:prstGeom prst="ellipse">
              <a:avLst/>
            </a:prstGeom>
            <a:solidFill>
              <a:schemeClr val="bg1">
                <a:lumMod val="95000"/>
              </a:schemeClr>
            </a:solidFill>
            <a:ln w="19050">
              <a:solidFill>
                <a:schemeClr val="accent5"/>
              </a:solidFill>
            </a:ln>
            <a:effectLst/>
            <a:extLst/>
          </p:spPr>
          <p:style>
            <a:lnRef idx="1">
              <a:schemeClr val="dk1"/>
            </a:lnRef>
            <a:fillRef idx="2">
              <a:schemeClr val="dk1"/>
            </a:fillRef>
            <a:effectRef idx="1">
              <a:schemeClr val="dk1"/>
            </a:effectRef>
            <a:fontRef idx="minor">
              <a:schemeClr val="dk1"/>
            </a:fontRef>
          </p:style>
          <p:txBody>
            <a:bodyPr wrap="none" rtlCol="0" anchor="ctr"/>
            <a:lstStyle/>
            <a:p>
              <a:pPr algn="ctr"/>
              <a:endParaRPr lang="en-US">
                <a:latin typeface="Calibri"/>
              </a:endParaRPr>
            </a:p>
          </p:txBody>
        </p:sp>
        <p:sp>
          <p:nvSpPr>
            <p:cNvPr id="7" name="Oval 6"/>
            <p:cNvSpPr/>
            <p:nvPr/>
          </p:nvSpPr>
          <p:spPr bwMode="gray">
            <a:xfrm>
              <a:off x="2410523" y="3153932"/>
              <a:ext cx="334664" cy="334664"/>
            </a:xfrm>
            <a:prstGeom prst="ellipse">
              <a:avLst/>
            </a:prstGeom>
            <a:solidFill>
              <a:schemeClr val="bg1">
                <a:lumMod val="95000"/>
              </a:schemeClr>
            </a:solidFill>
            <a:ln w="19050">
              <a:solidFill>
                <a:schemeClr val="accent5"/>
              </a:solidFill>
            </a:ln>
            <a:effectLst/>
            <a:extLst/>
          </p:spPr>
          <p:style>
            <a:lnRef idx="1">
              <a:schemeClr val="dk1"/>
            </a:lnRef>
            <a:fillRef idx="2">
              <a:schemeClr val="dk1"/>
            </a:fillRef>
            <a:effectRef idx="1">
              <a:schemeClr val="dk1"/>
            </a:effectRef>
            <a:fontRef idx="minor">
              <a:schemeClr val="dk1"/>
            </a:fontRef>
          </p:style>
          <p:txBody>
            <a:bodyPr wrap="none" rtlCol="0" anchor="ctr"/>
            <a:lstStyle/>
            <a:p>
              <a:pPr algn="ctr"/>
              <a:endParaRPr lang="en-US">
                <a:latin typeface="Calibri"/>
              </a:endParaRPr>
            </a:p>
          </p:txBody>
        </p:sp>
        <p:sp>
          <p:nvSpPr>
            <p:cNvPr id="8" name="Oval 7"/>
            <p:cNvSpPr/>
            <p:nvPr/>
          </p:nvSpPr>
          <p:spPr bwMode="gray">
            <a:xfrm>
              <a:off x="3414514" y="3153932"/>
              <a:ext cx="334664" cy="334664"/>
            </a:xfrm>
            <a:prstGeom prst="ellipse">
              <a:avLst/>
            </a:prstGeom>
            <a:solidFill>
              <a:schemeClr val="bg1">
                <a:lumMod val="95000"/>
              </a:schemeClr>
            </a:solidFill>
            <a:ln w="19050">
              <a:solidFill>
                <a:schemeClr val="accent5"/>
              </a:solidFill>
            </a:ln>
            <a:effectLst/>
            <a:extLst/>
          </p:spPr>
          <p:style>
            <a:lnRef idx="1">
              <a:schemeClr val="dk1"/>
            </a:lnRef>
            <a:fillRef idx="2">
              <a:schemeClr val="dk1"/>
            </a:fillRef>
            <a:effectRef idx="1">
              <a:schemeClr val="dk1"/>
            </a:effectRef>
            <a:fontRef idx="minor">
              <a:schemeClr val="dk1"/>
            </a:fontRef>
          </p:style>
          <p:txBody>
            <a:bodyPr wrap="none" rtlCol="0" anchor="ctr"/>
            <a:lstStyle/>
            <a:p>
              <a:pPr algn="ctr"/>
              <a:endParaRPr lang="en-US">
                <a:latin typeface="Calibri"/>
              </a:endParaRPr>
            </a:p>
          </p:txBody>
        </p:sp>
        <p:sp>
          <p:nvSpPr>
            <p:cNvPr id="9" name="Oval 8"/>
            <p:cNvSpPr/>
            <p:nvPr/>
          </p:nvSpPr>
          <p:spPr bwMode="gray">
            <a:xfrm>
              <a:off x="6426488" y="3163422"/>
              <a:ext cx="334664" cy="334664"/>
            </a:xfrm>
            <a:prstGeom prst="ellipse">
              <a:avLst/>
            </a:prstGeom>
            <a:solidFill>
              <a:schemeClr val="bg1">
                <a:lumMod val="95000"/>
              </a:schemeClr>
            </a:solidFill>
            <a:ln w="19050">
              <a:solidFill>
                <a:schemeClr val="accent5"/>
              </a:solidFill>
            </a:ln>
            <a:effectLst/>
            <a:extLst/>
          </p:spPr>
          <p:style>
            <a:lnRef idx="1">
              <a:schemeClr val="dk1"/>
            </a:lnRef>
            <a:fillRef idx="2">
              <a:schemeClr val="dk1"/>
            </a:fillRef>
            <a:effectRef idx="1">
              <a:schemeClr val="dk1"/>
            </a:effectRef>
            <a:fontRef idx="minor">
              <a:schemeClr val="dk1"/>
            </a:fontRef>
          </p:style>
          <p:txBody>
            <a:bodyPr wrap="none" rtlCol="0" anchor="ctr"/>
            <a:lstStyle/>
            <a:p>
              <a:pPr algn="ctr"/>
              <a:endParaRPr lang="en-US">
                <a:latin typeface="Calibri"/>
              </a:endParaRPr>
            </a:p>
          </p:txBody>
        </p:sp>
        <p:sp>
          <p:nvSpPr>
            <p:cNvPr id="10" name="Oval 9"/>
            <p:cNvSpPr/>
            <p:nvPr/>
          </p:nvSpPr>
          <p:spPr bwMode="gray">
            <a:xfrm>
              <a:off x="5422497" y="3163422"/>
              <a:ext cx="334664" cy="334664"/>
            </a:xfrm>
            <a:prstGeom prst="ellipse">
              <a:avLst/>
            </a:prstGeom>
            <a:solidFill>
              <a:schemeClr val="bg1">
                <a:lumMod val="95000"/>
              </a:schemeClr>
            </a:solidFill>
            <a:ln w="19050">
              <a:solidFill>
                <a:schemeClr val="accent5"/>
              </a:solidFill>
            </a:ln>
            <a:effectLst/>
            <a:extLst/>
          </p:spPr>
          <p:style>
            <a:lnRef idx="1">
              <a:schemeClr val="dk1"/>
            </a:lnRef>
            <a:fillRef idx="2">
              <a:schemeClr val="dk1"/>
            </a:fillRef>
            <a:effectRef idx="1">
              <a:schemeClr val="dk1"/>
            </a:effectRef>
            <a:fontRef idx="minor">
              <a:schemeClr val="dk1"/>
            </a:fontRef>
          </p:style>
          <p:txBody>
            <a:bodyPr wrap="none" rtlCol="0" anchor="ctr"/>
            <a:lstStyle/>
            <a:p>
              <a:pPr algn="ctr"/>
              <a:endParaRPr lang="en-US">
                <a:latin typeface="Calibri"/>
              </a:endParaRPr>
            </a:p>
          </p:txBody>
        </p:sp>
        <p:sp>
          <p:nvSpPr>
            <p:cNvPr id="11" name="Oval 10"/>
            <p:cNvSpPr/>
            <p:nvPr/>
          </p:nvSpPr>
          <p:spPr bwMode="gray">
            <a:xfrm>
              <a:off x="7497412" y="3163422"/>
              <a:ext cx="334664" cy="334664"/>
            </a:xfrm>
            <a:prstGeom prst="ellipse">
              <a:avLst/>
            </a:prstGeom>
            <a:solidFill>
              <a:schemeClr val="bg1">
                <a:lumMod val="95000"/>
              </a:schemeClr>
            </a:solidFill>
            <a:ln w="19050">
              <a:solidFill>
                <a:schemeClr val="accent5"/>
              </a:solidFill>
            </a:ln>
            <a:effectLst/>
            <a:extLst/>
          </p:spPr>
          <p:style>
            <a:lnRef idx="1">
              <a:schemeClr val="dk1"/>
            </a:lnRef>
            <a:fillRef idx="2">
              <a:schemeClr val="dk1"/>
            </a:fillRef>
            <a:effectRef idx="1">
              <a:schemeClr val="dk1"/>
            </a:effectRef>
            <a:fontRef idx="minor">
              <a:schemeClr val="dk1"/>
            </a:fontRef>
          </p:style>
          <p:txBody>
            <a:bodyPr wrap="none" rtlCol="0" anchor="ctr"/>
            <a:lstStyle/>
            <a:p>
              <a:pPr algn="ctr"/>
              <a:endParaRPr lang="en-US">
                <a:latin typeface="Calibri"/>
              </a:endParaRPr>
            </a:p>
          </p:txBody>
        </p:sp>
      </p:grpSp>
      <p:grpSp>
        <p:nvGrpSpPr>
          <p:cNvPr id="21" name="Group 20"/>
          <p:cNvGrpSpPr/>
          <p:nvPr/>
        </p:nvGrpSpPr>
        <p:grpSpPr>
          <a:xfrm rot="2234650">
            <a:off x="500724" y="4297302"/>
            <a:ext cx="2114867" cy="1957350"/>
            <a:chOff x="4997398" y="3966019"/>
            <a:chExt cx="2097114" cy="1995758"/>
          </a:xfrm>
          <a:solidFill>
            <a:schemeClr val="accent6"/>
          </a:solidFill>
        </p:grpSpPr>
        <p:grpSp>
          <p:nvGrpSpPr>
            <p:cNvPr id="22" name="Group 21"/>
            <p:cNvGrpSpPr/>
            <p:nvPr/>
          </p:nvGrpSpPr>
          <p:grpSpPr>
            <a:xfrm rot="537456">
              <a:off x="5175779" y="3966019"/>
              <a:ext cx="1918733" cy="1995758"/>
              <a:chOff x="533399" y="1828799"/>
              <a:chExt cx="2214563" cy="2303463"/>
            </a:xfrm>
            <a:grpFill/>
          </p:grpSpPr>
          <p:sp>
            <p:nvSpPr>
              <p:cNvPr id="24" name="Freeform 122"/>
              <p:cNvSpPr>
                <a:spLocks/>
              </p:cNvSpPr>
              <p:nvPr/>
            </p:nvSpPr>
            <p:spPr bwMode="auto">
              <a:xfrm>
                <a:off x="533399" y="1828799"/>
                <a:ext cx="2214563" cy="2303463"/>
              </a:xfrm>
              <a:custGeom>
                <a:avLst/>
                <a:gdLst>
                  <a:gd name="T0" fmla="*/ 235 w 4185"/>
                  <a:gd name="T1" fmla="*/ 9 h 4353"/>
                  <a:gd name="T2" fmla="*/ 391 w 4185"/>
                  <a:gd name="T3" fmla="*/ 25 h 4353"/>
                  <a:gd name="T4" fmla="*/ 550 w 4185"/>
                  <a:gd name="T5" fmla="*/ 40 h 4353"/>
                  <a:gd name="T6" fmla="*/ 691 w 4185"/>
                  <a:gd name="T7" fmla="*/ 53 h 4353"/>
                  <a:gd name="T8" fmla="*/ 792 w 4185"/>
                  <a:gd name="T9" fmla="*/ 61 h 4353"/>
                  <a:gd name="T10" fmla="*/ 830 w 4185"/>
                  <a:gd name="T11" fmla="*/ 64 h 4353"/>
                  <a:gd name="T12" fmla="*/ 871 w 4185"/>
                  <a:gd name="T13" fmla="*/ 66 h 4353"/>
                  <a:gd name="T14" fmla="*/ 904 w 4185"/>
                  <a:gd name="T15" fmla="*/ 66 h 4353"/>
                  <a:gd name="T16" fmla="*/ 932 w 4185"/>
                  <a:gd name="T17" fmla="*/ 73 h 4353"/>
                  <a:gd name="T18" fmla="*/ 1110 w 4185"/>
                  <a:gd name="T19" fmla="*/ 80 h 4353"/>
                  <a:gd name="T20" fmla="*/ 1558 w 4185"/>
                  <a:gd name="T21" fmla="*/ 96 h 4353"/>
                  <a:gd name="T22" fmla="*/ 1989 w 4185"/>
                  <a:gd name="T23" fmla="*/ 100 h 4353"/>
                  <a:gd name="T24" fmla="*/ 2398 w 4185"/>
                  <a:gd name="T25" fmla="*/ 96 h 4353"/>
                  <a:gd name="T26" fmla="*/ 2774 w 4185"/>
                  <a:gd name="T27" fmla="*/ 84 h 4353"/>
                  <a:gd name="T28" fmla="*/ 3113 w 4185"/>
                  <a:gd name="T29" fmla="*/ 68 h 4353"/>
                  <a:gd name="T30" fmla="*/ 3405 w 4185"/>
                  <a:gd name="T31" fmla="*/ 49 h 4353"/>
                  <a:gd name="T32" fmla="*/ 3645 w 4185"/>
                  <a:gd name="T33" fmla="*/ 31 h 4353"/>
                  <a:gd name="T34" fmla="*/ 3827 w 4185"/>
                  <a:gd name="T35" fmla="*/ 15 h 4353"/>
                  <a:gd name="T36" fmla="*/ 3939 w 4185"/>
                  <a:gd name="T37" fmla="*/ 4 h 4353"/>
                  <a:gd name="T38" fmla="*/ 3979 w 4185"/>
                  <a:gd name="T39" fmla="*/ 0 h 4353"/>
                  <a:gd name="T40" fmla="*/ 3976 w 4185"/>
                  <a:gd name="T41" fmla="*/ 43 h 4353"/>
                  <a:gd name="T42" fmla="*/ 3971 w 4185"/>
                  <a:gd name="T43" fmla="*/ 162 h 4353"/>
                  <a:gd name="T44" fmla="*/ 3961 w 4185"/>
                  <a:gd name="T45" fmla="*/ 351 h 4353"/>
                  <a:gd name="T46" fmla="*/ 3952 w 4185"/>
                  <a:gd name="T47" fmla="*/ 599 h 4353"/>
                  <a:gd name="T48" fmla="*/ 3944 w 4185"/>
                  <a:gd name="T49" fmla="*/ 896 h 4353"/>
                  <a:gd name="T50" fmla="*/ 3940 w 4185"/>
                  <a:gd name="T51" fmla="*/ 1233 h 4353"/>
                  <a:gd name="T52" fmla="*/ 3940 w 4185"/>
                  <a:gd name="T53" fmla="*/ 1599 h 4353"/>
                  <a:gd name="T54" fmla="*/ 3946 w 4185"/>
                  <a:gd name="T55" fmla="*/ 1984 h 4353"/>
                  <a:gd name="T56" fmla="*/ 3960 w 4185"/>
                  <a:gd name="T57" fmla="*/ 2382 h 4353"/>
                  <a:gd name="T58" fmla="*/ 3985 w 4185"/>
                  <a:gd name="T59" fmla="*/ 2780 h 4353"/>
                  <a:gd name="T60" fmla="*/ 4021 w 4185"/>
                  <a:gd name="T61" fmla="*/ 3168 h 4353"/>
                  <a:gd name="T62" fmla="*/ 4070 w 4185"/>
                  <a:gd name="T63" fmla="*/ 3538 h 4353"/>
                  <a:gd name="T64" fmla="*/ 4133 w 4185"/>
                  <a:gd name="T65" fmla="*/ 3880 h 4353"/>
                  <a:gd name="T66" fmla="*/ 4101 w 4185"/>
                  <a:gd name="T67" fmla="*/ 4128 h 4353"/>
                  <a:gd name="T68" fmla="*/ 3827 w 4185"/>
                  <a:gd name="T69" fmla="*/ 4223 h 4353"/>
                  <a:gd name="T70" fmla="*/ 3515 w 4185"/>
                  <a:gd name="T71" fmla="*/ 4280 h 4353"/>
                  <a:gd name="T72" fmla="*/ 3174 w 4185"/>
                  <a:gd name="T73" fmla="*/ 4307 h 4353"/>
                  <a:gd name="T74" fmla="*/ 2811 w 4185"/>
                  <a:gd name="T75" fmla="*/ 4311 h 4353"/>
                  <a:gd name="T76" fmla="*/ 2432 w 4185"/>
                  <a:gd name="T77" fmla="*/ 4300 h 4353"/>
                  <a:gd name="T78" fmla="*/ 2042 w 4185"/>
                  <a:gd name="T79" fmla="*/ 4280 h 4353"/>
                  <a:gd name="T80" fmla="*/ 1648 w 4185"/>
                  <a:gd name="T81" fmla="*/ 4262 h 4353"/>
                  <a:gd name="T82" fmla="*/ 1258 w 4185"/>
                  <a:gd name="T83" fmla="*/ 4248 h 4353"/>
                  <a:gd name="T84" fmla="*/ 876 w 4185"/>
                  <a:gd name="T85" fmla="*/ 4251 h 4353"/>
                  <a:gd name="T86" fmla="*/ 512 w 4185"/>
                  <a:gd name="T87" fmla="*/ 4275 h 4353"/>
                  <a:gd name="T88" fmla="*/ 167 w 4185"/>
                  <a:gd name="T89" fmla="*/ 4328 h 4353"/>
                  <a:gd name="T90" fmla="*/ 87 w 4185"/>
                  <a:gd name="T91" fmla="*/ 3966 h 4353"/>
                  <a:gd name="T92" fmla="*/ 100 w 4185"/>
                  <a:gd name="T93" fmla="*/ 3421 h 4353"/>
                  <a:gd name="T94" fmla="*/ 87 w 4185"/>
                  <a:gd name="T95" fmla="*/ 2912 h 4353"/>
                  <a:gd name="T96" fmla="*/ 58 w 4185"/>
                  <a:gd name="T97" fmla="*/ 2431 h 4353"/>
                  <a:gd name="T98" fmla="*/ 26 w 4185"/>
                  <a:gd name="T99" fmla="*/ 1969 h 4353"/>
                  <a:gd name="T100" fmla="*/ 4 w 4185"/>
                  <a:gd name="T101" fmla="*/ 1518 h 4353"/>
                  <a:gd name="T102" fmla="*/ 1 w 4185"/>
                  <a:gd name="T103" fmla="*/ 1071 h 4353"/>
                  <a:gd name="T104" fmla="*/ 33 w 4185"/>
                  <a:gd name="T105" fmla="*/ 621 h 4353"/>
                  <a:gd name="T106" fmla="*/ 108 w 4185"/>
                  <a:gd name="T107" fmla="*/ 158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5" h="4353">
                    <a:moveTo>
                      <a:pt x="145" y="0"/>
                    </a:moveTo>
                    <a:lnTo>
                      <a:pt x="189" y="4"/>
                    </a:lnTo>
                    <a:lnTo>
                      <a:pt x="235" y="9"/>
                    </a:lnTo>
                    <a:lnTo>
                      <a:pt x="286" y="15"/>
                    </a:lnTo>
                    <a:lnTo>
                      <a:pt x="338" y="20"/>
                    </a:lnTo>
                    <a:lnTo>
                      <a:pt x="391" y="25"/>
                    </a:lnTo>
                    <a:lnTo>
                      <a:pt x="444" y="31"/>
                    </a:lnTo>
                    <a:lnTo>
                      <a:pt x="498" y="36"/>
                    </a:lnTo>
                    <a:lnTo>
                      <a:pt x="550" y="40"/>
                    </a:lnTo>
                    <a:lnTo>
                      <a:pt x="600" y="45"/>
                    </a:lnTo>
                    <a:lnTo>
                      <a:pt x="648" y="49"/>
                    </a:lnTo>
                    <a:lnTo>
                      <a:pt x="691" y="53"/>
                    </a:lnTo>
                    <a:lnTo>
                      <a:pt x="730" y="56"/>
                    </a:lnTo>
                    <a:lnTo>
                      <a:pt x="764" y="59"/>
                    </a:lnTo>
                    <a:lnTo>
                      <a:pt x="792" y="61"/>
                    </a:lnTo>
                    <a:lnTo>
                      <a:pt x="813" y="63"/>
                    </a:lnTo>
                    <a:lnTo>
                      <a:pt x="826" y="64"/>
                    </a:lnTo>
                    <a:lnTo>
                      <a:pt x="830" y="64"/>
                    </a:lnTo>
                    <a:lnTo>
                      <a:pt x="846" y="68"/>
                    </a:lnTo>
                    <a:lnTo>
                      <a:pt x="862" y="68"/>
                    </a:lnTo>
                    <a:lnTo>
                      <a:pt x="871" y="66"/>
                    </a:lnTo>
                    <a:lnTo>
                      <a:pt x="880" y="65"/>
                    </a:lnTo>
                    <a:lnTo>
                      <a:pt x="892" y="65"/>
                    </a:lnTo>
                    <a:lnTo>
                      <a:pt x="904" y="66"/>
                    </a:lnTo>
                    <a:lnTo>
                      <a:pt x="912" y="69"/>
                    </a:lnTo>
                    <a:lnTo>
                      <a:pt x="920" y="72"/>
                    </a:lnTo>
                    <a:lnTo>
                      <a:pt x="932" y="73"/>
                    </a:lnTo>
                    <a:lnTo>
                      <a:pt x="945" y="73"/>
                    </a:lnTo>
                    <a:lnTo>
                      <a:pt x="958" y="72"/>
                    </a:lnTo>
                    <a:lnTo>
                      <a:pt x="1110" y="80"/>
                    </a:lnTo>
                    <a:lnTo>
                      <a:pt x="1261" y="86"/>
                    </a:lnTo>
                    <a:lnTo>
                      <a:pt x="1410" y="92"/>
                    </a:lnTo>
                    <a:lnTo>
                      <a:pt x="1558" y="96"/>
                    </a:lnTo>
                    <a:lnTo>
                      <a:pt x="1704" y="98"/>
                    </a:lnTo>
                    <a:lnTo>
                      <a:pt x="1848" y="100"/>
                    </a:lnTo>
                    <a:lnTo>
                      <a:pt x="1989" y="100"/>
                    </a:lnTo>
                    <a:lnTo>
                      <a:pt x="2128" y="100"/>
                    </a:lnTo>
                    <a:lnTo>
                      <a:pt x="2264" y="98"/>
                    </a:lnTo>
                    <a:lnTo>
                      <a:pt x="2398" y="96"/>
                    </a:lnTo>
                    <a:lnTo>
                      <a:pt x="2526" y="92"/>
                    </a:lnTo>
                    <a:lnTo>
                      <a:pt x="2651" y="88"/>
                    </a:lnTo>
                    <a:lnTo>
                      <a:pt x="2774" y="84"/>
                    </a:lnTo>
                    <a:lnTo>
                      <a:pt x="2891" y="78"/>
                    </a:lnTo>
                    <a:lnTo>
                      <a:pt x="3004" y="73"/>
                    </a:lnTo>
                    <a:lnTo>
                      <a:pt x="3113" y="68"/>
                    </a:lnTo>
                    <a:lnTo>
                      <a:pt x="3215" y="61"/>
                    </a:lnTo>
                    <a:lnTo>
                      <a:pt x="3312" y="56"/>
                    </a:lnTo>
                    <a:lnTo>
                      <a:pt x="3405" y="49"/>
                    </a:lnTo>
                    <a:lnTo>
                      <a:pt x="3491" y="43"/>
                    </a:lnTo>
                    <a:lnTo>
                      <a:pt x="3571" y="37"/>
                    </a:lnTo>
                    <a:lnTo>
                      <a:pt x="3645" y="31"/>
                    </a:lnTo>
                    <a:lnTo>
                      <a:pt x="3713" y="25"/>
                    </a:lnTo>
                    <a:lnTo>
                      <a:pt x="3772" y="20"/>
                    </a:lnTo>
                    <a:lnTo>
                      <a:pt x="3827" y="15"/>
                    </a:lnTo>
                    <a:lnTo>
                      <a:pt x="3871" y="11"/>
                    </a:lnTo>
                    <a:lnTo>
                      <a:pt x="3910" y="7"/>
                    </a:lnTo>
                    <a:lnTo>
                      <a:pt x="3939" y="4"/>
                    </a:lnTo>
                    <a:lnTo>
                      <a:pt x="3961" y="2"/>
                    </a:lnTo>
                    <a:lnTo>
                      <a:pt x="3975" y="0"/>
                    </a:lnTo>
                    <a:lnTo>
                      <a:pt x="3979" y="0"/>
                    </a:lnTo>
                    <a:lnTo>
                      <a:pt x="3979" y="4"/>
                    </a:lnTo>
                    <a:lnTo>
                      <a:pt x="3977" y="19"/>
                    </a:lnTo>
                    <a:lnTo>
                      <a:pt x="3976" y="43"/>
                    </a:lnTo>
                    <a:lnTo>
                      <a:pt x="3975" y="74"/>
                    </a:lnTo>
                    <a:lnTo>
                      <a:pt x="3972" y="114"/>
                    </a:lnTo>
                    <a:lnTo>
                      <a:pt x="3971" y="162"/>
                    </a:lnTo>
                    <a:lnTo>
                      <a:pt x="3968" y="219"/>
                    </a:lnTo>
                    <a:lnTo>
                      <a:pt x="3964" y="281"/>
                    </a:lnTo>
                    <a:lnTo>
                      <a:pt x="3961" y="351"/>
                    </a:lnTo>
                    <a:lnTo>
                      <a:pt x="3959" y="428"/>
                    </a:lnTo>
                    <a:lnTo>
                      <a:pt x="3956" y="511"/>
                    </a:lnTo>
                    <a:lnTo>
                      <a:pt x="3952" y="599"/>
                    </a:lnTo>
                    <a:lnTo>
                      <a:pt x="3949" y="693"/>
                    </a:lnTo>
                    <a:lnTo>
                      <a:pt x="3947" y="793"/>
                    </a:lnTo>
                    <a:lnTo>
                      <a:pt x="3944" y="896"/>
                    </a:lnTo>
                    <a:lnTo>
                      <a:pt x="3943" y="1005"/>
                    </a:lnTo>
                    <a:lnTo>
                      <a:pt x="3942" y="1116"/>
                    </a:lnTo>
                    <a:lnTo>
                      <a:pt x="3940" y="1233"/>
                    </a:lnTo>
                    <a:lnTo>
                      <a:pt x="3939" y="1352"/>
                    </a:lnTo>
                    <a:lnTo>
                      <a:pt x="3939" y="1474"/>
                    </a:lnTo>
                    <a:lnTo>
                      <a:pt x="3940" y="1599"/>
                    </a:lnTo>
                    <a:lnTo>
                      <a:pt x="3942" y="1726"/>
                    </a:lnTo>
                    <a:lnTo>
                      <a:pt x="3943" y="1855"/>
                    </a:lnTo>
                    <a:lnTo>
                      <a:pt x="3946" y="1984"/>
                    </a:lnTo>
                    <a:lnTo>
                      <a:pt x="3949" y="2117"/>
                    </a:lnTo>
                    <a:lnTo>
                      <a:pt x="3955" y="2250"/>
                    </a:lnTo>
                    <a:lnTo>
                      <a:pt x="3960" y="2382"/>
                    </a:lnTo>
                    <a:lnTo>
                      <a:pt x="3967" y="2515"/>
                    </a:lnTo>
                    <a:lnTo>
                      <a:pt x="3976" y="2647"/>
                    </a:lnTo>
                    <a:lnTo>
                      <a:pt x="3985" y="2780"/>
                    </a:lnTo>
                    <a:lnTo>
                      <a:pt x="3996" y="2911"/>
                    </a:lnTo>
                    <a:lnTo>
                      <a:pt x="4006" y="3039"/>
                    </a:lnTo>
                    <a:lnTo>
                      <a:pt x="4021" y="3168"/>
                    </a:lnTo>
                    <a:lnTo>
                      <a:pt x="4035" y="3294"/>
                    </a:lnTo>
                    <a:lnTo>
                      <a:pt x="4051" y="3417"/>
                    </a:lnTo>
                    <a:lnTo>
                      <a:pt x="4070" y="3538"/>
                    </a:lnTo>
                    <a:lnTo>
                      <a:pt x="4088" y="3656"/>
                    </a:lnTo>
                    <a:lnTo>
                      <a:pt x="4111" y="3770"/>
                    </a:lnTo>
                    <a:lnTo>
                      <a:pt x="4133" y="3880"/>
                    </a:lnTo>
                    <a:lnTo>
                      <a:pt x="4158" y="3986"/>
                    </a:lnTo>
                    <a:lnTo>
                      <a:pt x="4185" y="4087"/>
                    </a:lnTo>
                    <a:lnTo>
                      <a:pt x="4101" y="4128"/>
                    </a:lnTo>
                    <a:lnTo>
                      <a:pt x="4014" y="4163"/>
                    </a:lnTo>
                    <a:lnTo>
                      <a:pt x="3922" y="4195"/>
                    </a:lnTo>
                    <a:lnTo>
                      <a:pt x="3827" y="4223"/>
                    </a:lnTo>
                    <a:lnTo>
                      <a:pt x="3726" y="4246"/>
                    </a:lnTo>
                    <a:lnTo>
                      <a:pt x="3622" y="4264"/>
                    </a:lnTo>
                    <a:lnTo>
                      <a:pt x="3515" y="4280"/>
                    </a:lnTo>
                    <a:lnTo>
                      <a:pt x="3404" y="4292"/>
                    </a:lnTo>
                    <a:lnTo>
                      <a:pt x="3290" y="4300"/>
                    </a:lnTo>
                    <a:lnTo>
                      <a:pt x="3174" y="4307"/>
                    </a:lnTo>
                    <a:lnTo>
                      <a:pt x="3056" y="4311"/>
                    </a:lnTo>
                    <a:lnTo>
                      <a:pt x="2934" y="4312"/>
                    </a:lnTo>
                    <a:lnTo>
                      <a:pt x="2811" y="4311"/>
                    </a:lnTo>
                    <a:lnTo>
                      <a:pt x="2686" y="4308"/>
                    </a:lnTo>
                    <a:lnTo>
                      <a:pt x="2559" y="4304"/>
                    </a:lnTo>
                    <a:lnTo>
                      <a:pt x="2432" y="4300"/>
                    </a:lnTo>
                    <a:lnTo>
                      <a:pt x="2303" y="4293"/>
                    </a:lnTo>
                    <a:lnTo>
                      <a:pt x="2173" y="4287"/>
                    </a:lnTo>
                    <a:lnTo>
                      <a:pt x="2042" y="4280"/>
                    </a:lnTo>
                    <a:lnTo>
                      <a:pt x="1911" y="4273"/>
                    </a:lnTo>
                    <a:lnTo>
                      <a:pt x="1780" y="4267"/>
                    </a:lnTo>
                    <a:lnTo>
                      <a:pt x="1648" y="4262"/>
                    </a:lnTo>
                    <a:lnTo>
                      <a:pt x="1517" y="4256"/>
                    </a:lnTo>
                    <a:lnTo>
                      <a:pt x="1388" y="4252"/>
                    </a:lnTo>
                    <a:lnTo>
                      <a:pt x="1258" y="4248"/>
                    </a:lnTo>
                    <a:lnTo>
                      <a:pt x="1130" y="4247"/>
                    </a:lnTo>
                    <a:lnTo>
                      <a:pt x="1003" y="4248"/>
                    </a:lnTo>
                    <a:lnTo>
                      <a:pt x="876" y="4251"/>
                    </a:lnTo>
                    <a:lnTo>
                      <a:pt x="753" y="4256"/>
                    </a:lnTo>
                    <a:lnTo>
                      <a:pt x="630" y="4264"/>
                    </a:lnTo>
                    <a:lnTo>
                      <a:pt x="512" y="4275"/>
                    </a:lnTo>
                    <a:lnTo>
                      <a:pt x="394" y="4288"/>
                    </a:lnTo>
                    <a:lnTo>
                      <a:pt x="279" y="4307"/>
                    </a:lnTo>
                    <a:lnTo>
                      <a:pt x="167" y="4328"/>
                    </a:lnTo>
                    <a:lnTo>
                      <a:pt x="58" y="4353"/>
                    </a:lnTo>
                    <a:lnTo>
                      <a:pt x="75" y="4157"/>
                    </a:lnTo>
                    <a:lnTo>
                      <a:pt x="87" y="3966"/>
                    </a:lnTo>
                    <a:lnTo>
                      <a:pt x="95" y="3780"/>
                    </a:lnTo>
                    <a:lnTo>
                      <a:pt x="99" y="3599"/>
                    </a:lnTo>
                    <a:lnTo>
                      <a:pt x="100" y="3421"/>
                    </a:lnTo>
                    <a:lnTo>
                      <a:pt x="98" y="3249"/>
                    </a:lnTo>
                    <a:lnTo>
                      <a:pt x="94" y="3079"/>
                    </a:lnTo>
                    <a:lnTo>
                      <a:pt x="87" y="2912"/>
                    </a:lnTo>
                    <a:lnTo>
                      <a:pt x="78" y="2749"/>
                    </a:lnTo>
                    <a:lnTo>
                      <a:pt x="69" y="2589"/>
                    </a:lnTo>
                    <a:lnTo>
                      <a:pt x="58" y="2431"/>
                    </a:lnTo>
                    <a:lnTo>
                      <a:pt x="48" y="2275"/>
                    </a:lnTo>
                    <a:lnTo>
                      <a:pt x="37" y="2121"/>
                    </a:lnTo>
                    <a:lnTo>
                      <a:pt x="26" y="1969"/>
                    </a:lnTo>
                    <a:lnTo>
                      <a:pt x="17" y="1817"/>
                    </a:lnTo>
                    <a:lnTo>
                      <a:pt x="9" y="1668"/>
                    </a:lnTo>
                    <a:lnTo>
                      <a:pt x="4" y="1518"/>
                    </a:lnTo>
                    <a:lnTo>
                      <a:pt x="0" y="1369"/>
                    </a:lnTo>
                    <a:lnTo>
                      <a:pt x="0" y="1221"/>
                    </a:lnTo>
                    <a:lnTo>
                      <a:pt x="1" y="1071"/>
                    </a:lnTo>
                    <a:lnTo>
                      <a:pt x="8" y="921"/>
                    </a:lnTo>
                    <a:lnTo>
                      <a:pt x="19" y="772"/>
                    </a:lnTo>
                    <a:lnTo>
                      <a:pt x="33" y="621"/>
                    </a:lnTo>
                    <a:lnTo>
                      <a:pt x="53" y="468"/>
                    </a:lnTo>
                    <a:lnTo>
                      <a:pt x="77" y="314"/>
                    </a:lnTo>
                    <a:lnTo>
                      <a:pt x="108" y="158"/>
                    </a:lnTo>
                    <a:lnTo>
                      <a:pt x="145" y="0"/>
                    </a:lnTo>
                    <a:close/>
                  </a:path>
                </a:pathLst>
              </a:custGeom>
              <a:solidFill>
                <a:schemeClr val="accent6"/>
              </a:solidFill>
              <a:ln w="0">
                <a:noFill/>
                <a:prstDash val="solid"/>
                <a:round/>
                <a:headEnd/>
                <a:tailEnd/>
              </a:ln>
              <a:effectLst>
                <a:outerShdw blurRad="50800" dist="88900" dir="894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en-US" sz="1900" dirty="0">
                  <a:latin typeface="Calibri"/>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33" y="1866219"/>
                <a:ext cx="228601" cy="345332"/>
              </a:xfrm>
              <a:prstGeom prst="rect">
                <a:avLst/>
              </a:prstGeom>
              <a:grpFill/>
              <a:effectLst>
                <a:outerShdw blurRad="76200" dir="13500000" sy="23000" kx="1200000" algn="br" rotWithShape="0">
                  <a:prstClr val="black">
                    <a:alpha val="20000"/>
                  </a:prstClr>
                </a:outerShdw>
              </a:effectLst>
            </p:spPr>
          </p:pic>
        </p:grpSp>
        <p:sp>
          <p:nvSpPr>
            <p:cNvPr id="23" name="Rectangle 22"/>
            <p:cNvSpPr/>
            <p:nvPr/>
          </p:nvSpPr>
          <p:spPr bwMode="auto">
            <a:xfrm rot="19008724" flipH="1">
              <a:off x="4997398" y="4229871"/>
              <a:ext cx="2074625" cy="1176809"/>
            </a:xfrm>
            <a:prstGeom prst="rect">
              <a:avLst/>
            </a:prstGeom>
            <a:noFill/>
          </p:spPr>
          <p:txBody>
            <a:bodyPr wrap="square">
              <a:spAutoFit/>
            </a:bodyPr>
            <a:lstStyle/>
            <a:p>
              <a:pPr algn="ctr"/>
              <a:r>
                <a:rPr lang="en-US" sz="2300" b="1" i="1" dirty="0" smtClean="0">
                  <a:solidFill>
                    <a:schemeClr val="bg1"/>
                  </a:solidFill>
                  <a:latin typeface="Calibri"/>
                  <a:cs typeface="Arial" pitchFamily="34" charset="0"/>
                </a:rPr>
                <a:t>Accelerate students’ understanding</a:t>
              </a:r>
              <a:endParaRPr lang="en-US" sz="2300" b="1" i="1" dirty="0">
                <a:solidFill>
                  <a:schemeClr val="bg1"/>
                </a:solidFill>
                <a:latin typeface="Calibri"/>
                <a:cs typeface="Arial" pitchFamily="34" charset="0"/>
              </a:endParaRPr>
            </a:p>
          </p:txBody>
        </p:sp>
      </p:grpSp>
      <p:grpSp>
        <p:nvGrpSpPr>
          <p:cNvPr id="26" name="Group 25"/>
          <p:cNvGrpSpPr/>
          <p:nvPr/>
        </p:nvGrpSpPr>
        <p:grpSpPr>
          <a:xfrm rot="17537766">
            <a:off x="1641588" y="1742910"/>
            <a:ext cx="1859519" cy="2135788"/>
            <a:chOff x="5037847" y="1361001"/>
            <a:chExt cx="1918733" cy="2003535"/>
          </a:xfrm>
        </p:grpSpPr>
        <p:grpSp>
          <p:nvGrpSpPr>
            <p:cNvPr id="27" name="Group 26"/>
            <p:cNvGrpSpPr/>
            <p:nvPr/>
          </p:nvGrpSpPr>
          <p:grpSpPr>
            <a:xfrm rot="752974">
              <a:off x="5037847" y="1368778"/>
              <a:ext cx="1918733" cy="1995758"/>
              <a:chOff x="419580" y="1896774"/>
              <a:chExt cx="2214563" cy="2303463"/>
            </a:xfrm>
          </p:grpSpPr>
          <p:sp>
            <p:nvSpPr>
              <p:cNvPr id="29" name="Freeform 122"/>
              <p:cNvSpPr>
                <a:spLocks/>
              </p:cNvSpPr>
              <p:nvPr/>
            </p:nvSpPr>
            <p:spPr bwMode="auto">
              <a:xfrm>
                <a:off x="419580" y="1896774"/>
                <a:ext cx="2214563" cy="2303463"/>
              </a:xfrm>
              <a:custGeom>
                <a:avLst/>
                <a:gdLst>
                  <a:gd name="T0" fmla="*/ 235 w 4185"/>
                  <a:gd name="T1" fmla="*/ 9 h 4353"/>
                  <a:gd name="T2" fmla="*/ 391 w 4185"/>
                  <a:gd name="T3" fmla="*/ 25 h 4353"/>
                  <a:gd name="T4" fmla="*/ 550 w 4185"/>
                  <a:gd name="T5" fmla="*/ 40 h 4353"/>
                  <a:gd name="T6" fmla="*/ 691 w 4185"/>
                  <a:gd name="T7" fmla="*/ 53 h 4353"/>
                  <a:gd name="T8" fmla="*/ 792 w 4185"/>
                  <a:gd name="T9" fmla="*/ 61 h 4353"/>
                  <a:gd name="T10" fmla="*/ 830 w 4185"/>
                  <a:gd name="T11" fmla="*/ 64 h 4353"/>
                  <a:gd name="T12" fmla="*/ 871 w 4185"/>
                  <a:gd name="T13" fmla="*/ 66 h 4353"/>
                  <a:gd name="T14" fmla="*/ 904 w 4185"/>
                  <a:gd name="T15" fmla="*/ 66 h 4353"/>
                  <a:gd name="T16" fmla="*/ 932 w 4185"/>
                  <a:gd name="T17" fmla="*/ 73 h 4353"/>
                  <a:gd name="T18" fmla="*/ 1110 w 4185"/>
                  <a:gd name="T19" fmla="*/ 80 h 4353"/>
                  <a:gd name="T20" fmla="*/ 1558 w 4185"/>
                  <a:gd name="T21" fmla="*/ 96 h 4353"/>
                  <a:gd name="T22" fmla="*/ 1989 w 4185"/>
                  <a:gd name="T23" fmla="*/ 100 h 4353"/>
                  <a:gd name="T24" fmla="*/ 2398 w 4185"/>
                  <a:gd name="T25" fmla="*/ 96 h 4353"/>
                  <a:gd name="T26" fmla="*/ 2774 w 4185"/>
                  <a:gd name="T27" fmla="*/ 84 h 4353"/>
                  <a:gd name="T28" fmla="*/ 3113 w 4185"/>
                  <a:gd name="T29" fmla="*/ 68 h 4353"/>
                  <a:gd name="T30" fmla="*/ 3405 w 4185"/>
                  <a:gd name="T31" fmla="*/ 49 h 4353"/>
                  <a:gd name="T32" fmla="*/ 3645 w 4185"/>
                  <a:gd name="T33" fmla="*/ 31 h 4353"/>
                  <a:gd name="T34" fmla="*/ 3827 w 4185"/>
                  <a:gd name="T35" fmla="*/ 15 h 4353"/>
                  <a:gd name="T36" fmla="*/ 3939 w 4185"/>
                  <a:gd name="T37" fmla="*/ 4 h 4353"/>
                  <a:gd name="T38" fmla="*/ 3979 w 4185"/>
                  <a:gd name="T39" fmla="*/ 0 h 4353"/>
                  <a:gd name="T40" fmla="*/ 3976 w 4185"/>
                  <a:gd name="T41" fmla="*/ 43 h 4353"/>
                  <a:gd name="T42" fmla="*/ 3971 w 4185"/>
                  <a:gd name="T43" fmla="*/ 162 h 4353"/>
                  <a:gd name="T44" fmla="*/ 3961 w 4185"/>
                  <a:gd name="T45" fmla="*/ 351 h 4353"/>
                  <a:gd name="T46" fmla="*/ 3952 w 4185"/>
                  <a:gd name="T47" fmla="*/ 599 h 4353"/>
                  <a:gd name="T48" fmla="*/ 3944 w 4185"/>
                  <a:gd name="T49" fmla="*/ 896 h 4353"/>
                  <a:gd name="T50" fmla="*/ 3940 w 4185"/>
                  <a:gd name="T51" fmla="*/ 1233 h 4353"/>
                  <a:gd name="T52" fmla="*/ 3940 w 4185"/>
                  <a:gd name="T53" fmla="*/ 1599 h 4353"/>
                  <a:gd name="T54" fmla="*/ 3946 w 4185"/>
                  <a:gd name="T55" fmla="*/ 1984 h 4353"/>
                  <a:gd name="T56" fmla="*/ 3960 w 4185"/>
                  <a:gd name="T57" fmla="*/ 2382 h 4353"/>
                  <a:gd name="T58" fmla="*/ 3985 w 4185"/>
                  <a:gd name="T59" fmla="*/ 2780 h 4353"/>
                  <a:gd name="T60" fmla="*/ 4021 w 4185"/>
                  <a:gd name="T61" fmla="*/ 3168 h 4353"/>
                  <a:gd name="T62" fmla="*/ 4070 w 4185"/>
                  <a:gd name="T63" fmla="*/ 3538 h 4353"/>
                  <a:gd name="T64" fmla="*/ 4133 w 4185"/>
                  <a:gd name="T65" fmla="*/ 3880 h 4353"/>
                  <a:gd name="T66" fmla="*/ 4101 w 4185"/>
                  <a:gd name="T67" fmla="*/ 4128 h 4353"/>
                  <a:gd name="T68" fmla="*/ 3827 w 4185"/>
                  <a:gd name="T69" fmla="*/ 4223 h 4353"/>
                  <a:gd name="T70" fmla="*/ 3515 w 4185"/>
                  <a:gd name="T71" fmla="*/ 4280 h 4353"/>
                  <a:gd name="T72" fmla="*/ 3174 w 4185"/>
                  <a:gd name="T73" fmla="*/ 4307 h 4353"/>
                  <a:gd name="T74" fmla="*/ 2811 w 4185"/>
                  <a:gd name="T75" fmla="*/ 4311 h 4353"/>
                  <a:gd name="T76" fmla="*/ 2432 w 4185"/>
                  <a:gd name="T77" fmla="*/ 4300 h 4353"/>
                  <a:gd name="T78" fmla="*/ 2042 w 4185"/>
                  <a:gd name="T79" fmla="*/ 4280 h 4353"/>
                  <a:gd name="T80" fmla="*/ 1648 w 4185"/>
                  <a:gd name="T81" fmla="*/ 4262 h 4353"/>
                  <a:gd name="T82" fmla="*/ 1258 w 4185"/>
                  <a:gd name="T83" fmla="*/ 4248 h 4353"/>
                  <a:gd name="T84" fmla="*/ 876 w 4185"/>
                  <a:gd name="T85" fmla="*/ 4251 h 4353"/>
                  <a:gd name="T86" fmla="*/ 512 w 4185"/>
                  <a:gd name="T87" fmla="*/ 4275 h 4353"/>
                  <a:gd name="T88" fmla="*/ 167 w 4185"/>
                  <a:gd name="T89" fmla="*/ 4328 h 4353"/>
                  <a:gd name="T90" fmla="*/ 87 w 4185"/>
                  <a:gd name="T91" fmla="*/ 3966 h 4353"/>
                  <a:gd name="T92" fmla="*/ 100 w 4185"/>
                  <a:gd name="T93" fmla="*/ 3421 h 4353"/>
                  <a:gd name="T94" fmla="*/ 87 w 4185"/>
                  <a:gd name="T95" fmla="*/ 2912 h 4353"/>
                  <a:gd name="T96" fmla="*/ 58 w 4185"/>
                  <a:gd name="T97" fmla="*/ 2431 h 4353"/>
                  <a:gd name="T98" fmla="*/ 26 w 4185"/>
                  <a:gd name="T99" fmla="*/ 1969 h 4353"/>
                  <a:gd name="T100" fmla="*/ 4 w 4185"/>
                  <a:gd name="T101" fmla="*/ 1518 h 4353"/>
                  <a:gd name="T102" fmla="*/ 1 w 4185"/>
                  <a:gd name="T103" fmla="*/ 1071 h 4353"/>
                  <a:gd name="T104" fmla="*/ 33 w 4185"/>
                  <a:gd name="T105" fmla="*/ 621 h 4353"/>
                  <a:gd name="T106" fmla="*/ 108 w 4185"/>
                  <a:gd name="T107" fmla="*/ 158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5" h="4353">
                    <a:moveTo>
                      <a:pt x="145" y="0"/>
                    </a:moveTo>
                    <a:lnTo>
                      <a:pt x="189" y="4"/>
                    </a:lnTo>
                    <a:lnTo>
                      <a:pt x="235" y="9"/>
                    </a:lnTo>
                    <a:lnTo>
                      <a:pt x="286" y="15"/>
                    </a:lnTo>
                    <a:lnTo>
                      <a:pt x="338" y="20"/>
                    </a:lnTo>
                    <a:lnTo>
                      <a:pt x="391" y="25"/>
                    </a:lnTo>
                    <a:lnTo>
                      <a:pt x="444" y="31"/>
                    </a:lnTo>
                    <a:lnTo>
                      <a:pt x="498" y="36"/>
                    </a:lnTo>
                    <a:lnTo>
                      <a:pt x="550" y="40"/>
                    </a:lnTo>
                    <a:lnTo>
                      <a:pt x="600" y="45"/>
                    </a:lnTo>
                    <a:lnTo>
                      <a:pt x="648" y="49"/>
                    </a:lnTo>
                    <a:lnTo>
                      <a:pt x="691" y="53"/>
                    </a:lnTo>
                    <a:lnTo>
                      <a:pt x="730" y="56"/>
                    </a:lnTo>
                    <a:lnTo>
                      <a:pt x="764" y="59"/>
                    </a:lnTo>
                    <a:lnTo>
                      <a:pt x="792" y="61"/>
                    </a:lnTo>
                    <a:lnTo>
                      <a:pt x="813" y="63"/>
                    </a:lnTo>
                    <a:lnTo>
                      <a:pt x="826" y="64"/>
                    </a:lnTo>
                    <a:lnTo>
                      <a:pt x="830" y="64"/>
                    </a:lnTo>
                    <a:lnTo>
                      <a:pt x="846" y="68"/>
                    </a:lnTo>
                    <a:lnTo>
                      <a:pt x="862" y="68"/>
                    </a:lnTo>
                    <a:lnTo>
                      <a:pt x="871" y="66"/>
                    </a:lnTo>
                    <a:lnTo>
                      <a:pt x="880" y="65"/>
                    </a:lnTo>
                    <a:lnTo>
                      <a:pt x="892" y="65"/>
                    </a:lnTo>
                    <a:lnTo>
                      <a:pt x="904" y="66"/>
                    </a:lnTo>
                    <a:lnTo>
                      <a:pt x="912" y="69"/>
                    </a:lnTo>
                    <a:lnTo>
                      <a:pt x="920" y="72"/>
                    </a:lnTo>
                    <a:lnTo>
                      <a:pt x="932" y="73"/>
                    </a:lnTo>
                    <a:lnTo>
                      <a:pt x="945" y="73"/>
                    </a:lnTo>
                    <a:lnTo>
                      <a:pt x="958" y="72"/>
                    </a:lnTo>
                    <a:lnTo>
                      <a:pt x="1110" y="80"/>
                    </a:lnTo>
                    <a:lnTo>
                      <a:pt x="1261" y="86"/>
                    </a:lnTo>
                    <a:lnTo>
                      <a:pt x="1410" y="92"/>
                    </a:lnTo>
                    <a:lnTo>
                      <a:pt x="1558" y="96"/>
                    </a:lnTo>
                    <a:lnTo>
                      <a:pt x="1704" y="98"/>
                    </a:lnTo>
                    <a:lnTo>
                      <a:pt x="1848" y="100"/>
                    </a:lnTo>
                    <a:lnTo>
                      <a:pt x="1989" y="100"/>
                    </a:lnTo>
                    <a:lnTo>
                      <a:pt x="2128" y="100"/>
                    </a:lnTo>
                    <a:lnTo>
                      <a:pt x="2264" y="98"/>
                    </a:lnTo>
                    <a:lnTo>
                      <a:pt x="2398" y="96"/>
                    </a:lnTo>
                    <a:lnTo>
                      <a:pt x="2526" y="92"/>
                    </a:lnTo>
                    <a:lnTo>
                      <a:pt x="2651" y="88"/>
                    </a:lnTo>
                    <a:lnTo>
                      <a:pt x="2774" y="84"/>
                    </a:lnTo>
                    <a:lnTo>
                      <a:pt x="2891" y="78"/>
                    </a:lnTo>
                    <a:lnTo>
                      <a:pt x="3004" y="73"/>
                    </a:lnTo>
                    <a:lnTo>
                      <a:pt x="3113" y="68"/>
                    </a:lnTo>
                    <a:lnTo>
                      <a:pt x="3215" y="61"/>
                    </a:lnTo>
                    <a:lnTo>
                      <a:pt x="3312" y="56"/>
                    </a:lnTo>
                    <a:lnTo>
                      <a:pt x="3405" y="49"/>
                    </a:lnTo>
                    <a:lnTo>
                      <a:pt x="3491" y="43"/>
                    </a:lnTo>
                    <a:lnTo>
                      <a:pt x="3571" y="37"/>
                    </a:lnTo>
                    <a:lnTo>
                      <a:pt x="3645" y="31"/>
                    </a:lnTo>
                    <a:lnTo>
                      <a:pt x="3713" y="25"/>
                    </a:lnTo>
                    <a:lnTo>
                      <a:pt x="3772" y="20"/>
                    </a:lnTo>
                    <a:lnTo>
                      <a:pt x="3827" y="15"/>
                    </a:lnTo>
                    <a:lnTo>
                      <a:pt x="3871" y="11"/>
                    </a:lnTo>
                    <a:lnTo>
                      <a:pt x="3910" y="7"/>
                    </a:lnTo>
                    <a:lnTo>
                      <a:pt x="3939" y="4"/>
                    </a:lnTo>
                    <a:lnTo>
                      <a:pt x="3961" y="2"/>
                    </a:lnTo>
                    <a:lnTo>
                      <a:pt x="3975" y="0"/>
                    </a:lnTo>
                    <a:lnTo>
                      <a:pt x="3979" y="0"/>
                    </a:lnTo>
                    <a:lnTo>
                      <a:pt x="3979" y="4"/>
                    </a:lnTo>
                    <a:lnTo>
                      <a:pt x="3977" y="19"/>
                    </a:lnTo>
                    <a:lnTo>
                      <a:pt x="3976" y="43"/>
                    </a:lnTo>
                    <a:lnTo>
                      <a:pt x="3975" y="74"/>
                    </a:lnTo>
                    <a:lnTo>
                      <a:pt x="3972" y="114"/>
                    </a:lnTo>
                    <a:lnTo>
                      <a:pt x="3971" y="162"/>
                    </a:lnTo>
                    <a:lnTo>
                      <a:pt x="3968" y="219"/>
                    </a:lnTo>
                    <a:lnTo>
                      <a:pt x="3964" y="281"/>
                    </a:lnTo>
                    <a:lnTo>
                      <a:pt x="3961" y="351"/>
                    </a:lnTo>
                    <a:lnTo>
                      <a:pt x="3959" y="428"/>
                    </a:lnTo>
                    <a:lnTo>
                      <a:pt x="3956" y="511"/>
                    </a:lnTo>
                    <a:lnTo>
                      <a:pt x="3952" y="599"/>
                    </a:lnTo>
                    <a:lnTo>
                      <a:pt x="3949" y="693"/>
                    </a:lnTo>
                    <a:lnTo>
                      <a:pt x="3947" y="793"/>
                    </a:lnTo>
                    <a:lnTo>
                      <a:pt x="3944" y="896"/>
                    </a:lnTo>
                    <a:lnTo>
                      <a:pt x="3943" y="1005"/>
                    </a:lnTo>
                    <a:lnTo>
                      <a:pt x="3942" y="1116"/>
                    </a:lnTo>
                    <a:lnTo>
                      <a:pt x="3940" y="1233"/>
                    </a:lnTo>
                    <a:lnTo>
                      <a:pt x="3939" y="1352"/>
                    </a:lnTo>
                    <a:lnTo>
                      <a:pt x="3939" y="1474"/>
                    </a:lnTo>
                    <a:lnTo>
                      <a:pt x="3940" y="1599"/>
                    </a:lnTo>
                    <a:lnTo>
                      <a:pt x="3942" y="1726"/>
                    </a:lnTo>
                    <a:lnTo>
                      <a:pt x="3943" y="1855"/>
                    </a:lnTo>
                    <a:lnTo>
                      <a:pt x="3946" y="1984"/>
                    </a:lnTo>
                    <a:lnTo>
                      <a:pt x="3949" y="2117"/>
                    </a:lnTo>
                    <a:lnTo>
                      <a:pt x="3955" y="2250"/>
                    </a:lnTo>
                    <a:lnTo>
                      <a:pt x="3960" y="2382"/>
                    </a:lnTo>
                    <a:lnTo>
                      <a:pt x="3967" y="2515"/>
                    </a:lnTo>
                    <a:lnTo>
                      <a:pt x="3976" y="2647"/>
                    </a:lnTo>
                    <a:lnTo>
                      <a:pt x="3985" y="2780"/>
                    </a:lnTo>
                    <a:lnTo>
                      <a:pt x="3996" y="2911"/>
                    </a:lnTo>
                    <a:lnTo>
                      <a:pt x="4006" y="3039"/>
                    </a:lnTo>
                    <a:lnTo>
                      <a:pt x="4021" y="3168"/>
                    </a:lnTo>
                    <a:lnTo>
                      <a:pt x="4035" y="3294"/>
                    </a:lnTo>
                    <a:lnTo>
                      <a:pt x="4051" y="3417"/>
                    </a:lnTo>
                    <a:lnTo>
                      <a:pt x="4070" y="3538"/>
                    </a:lnTo>
                    <a:lnTo>
                      <a:pt x="4088" y="3656"/>
                    </a:lnTo>
                    <a:lnTo>
                      <a:pt x="4111" y="3770"/>
                    </a:lnTo>
                    <a:lnTo>
                      <a:pt x="4133" y="3880"/>
                    </a:lnTo>
                    <a:lnTo>
                      <a:pt x="4158" y="3986"/>
                    </a:lnTo>
                    <a:lnTo>
                      <a:pt x="4185" y="4087"/>
                    </a:lnTo>
                    <a:lnTo>
                      <a:pt x="4101" y="4128"/>
                    </a:lnTo>
                    <a:lnTo>
                      <a:pt x="4014" y="4163"/>
                    </a:lnTo>
                    <a:lnTo>
                      <a:pt x="3922" y="4195"/>
                    </a:lnTo>
                    <a:lnTo>
                      <a:pt x="3827" y="4223"/>
                    </a:lnTo>
                    <a:lnTo>
                      <a:pt x="3726" y="4246"/>
                    </a:lnTo>
                    <a:lnTo>
                      <a:pt x="3622" y="4264"/>
                    </a:lnTo>
                    <a:lnTo>
                      <a:pt x="3515" y="4280"/>
                    </a:lnTo>
                    <a:lnTo>
                      <a:pt x="3404" y="4292"/>
                    </a:lnTo>
                    <a:lnTo>
                      <a:pt x="3290" y="4300"/>
                    </a:lnTo>
                    <a:lnTo>
                      <a:pt x="3174" y="4307"/>
                    </a:lnTo>
                    <a:lnTo>
                      <a:pt x="3056" y="4311"/>
                    </a:lnTo>
                    <a:lnTo>
                      <a:pt x="2934" y="4312"/>
                    </a:lnTo>
                    <a:lnTo>
                      <a:pt x="2811" y="4311"/>
                    </a:lnTo>
                    <a:lnTo>
                      <a:pt x="2686" y="4308"/>
                    </a:lnTo>
                    <a:lnTo>
                      <a:pt x="2559" y="4304"/>
                    </a:lnTo>
                    <a:lnTo>
                      <a:pt x="2432" y="4300"/>
                    </a:lnTo>
                    <a:lnTo>
                      <a:pt x="2303" y="4293"/>
                    </a:lnTo>
                    <a:lnTo>
                      <a:pt x="2173" y="4287"/>
                    </a:lnTo>
                    <a:lnTo>
                      <a:pt x="2042" y="4280"/>
                    </a:lnTo>
                    <a:lnTo>
                      <a:pt x="1911" y="4273"/>
                    </a:lnTo>
                    <a:lnTo>
                      <a:pt x="1780" y="4267"/>
                    </a:lnTo>
                    <a:lnTo>
                      <a:pt x="1648" y="4262"/>
                    </a:lnTo>
                    <a:lnTo>
                      <a:pt x="1517" y="4256"/>
                    </a:lnTo>
                    <a:lnTo>
                      <a:pt x="1388" y="4252"/>
                    </a:lnTo>
                    <a:lnTo>
                      <a:pt x="1258" y="4248"/>
                    </a:lnTo>
                    <a:lnTo>
                      <a:pt x="1130" y="4247"/>
                    </a:lnTo>
                    <a:lnTo>
                      <a:pt x="1003" y="4248"/>
                    </a:lnTo>
                    <a:lnTo>
                      <a:pt x="876" y="4251"/>
                    </a:lnTo>
                    <a:lnTo>
                      <a:pt x="753" y="4256"/>
                    </a:lnTo>
                    <a:lnTo>
                      <a:pt x="630" y="4264"/>
                    </a:lnTo>
                    <a:lnTo>
                      <a:pt x="512" y="4275"/>
                    </a:lnTo>
                    <a:lnTo>
                      <a:pt x="394" y="4288"/>
                    </a:lnTo>
                    <a:lnTo>
                      <a:pt x="279" y="4307"/>
                    </a:lnTo>
                    <a:lnTo>
                      <a:pt x="167" y="4328"/>
                    </a:lnTo>
                    <a:lnTo>
                      <a:pt x="58" y="4353"/>
                    </a:lnTo>
                    <a:lnTo>
                      <a:pt x="75" y="4157"/>
                    </a:lnTo>
                    <a:lnTo>
                      <a:pt x="87" y="3966"/>
                    </a:lnTo>
                    <a:lnTo>
                      <a:pt x="95" y="3780"/>
                    </a:lnTo>
                    <a:lnTo>
                      <a:pt x="99" y="3599"/>
                    </a:lnTo>
                    <a:lnTo>
                      <a:pt x="100" y="3421"/>
                    </a:lnTo>
                    <a:lnTo>
                      <a:pt x="98" y="3249"/>
                    </a:lnTo>
                    <a:lnTo>
                      <a:pt x="94" y="3079"/>
                    </a:lnTo>
                    <a:lnTo>
                      <a:pt x="87" y="2912"/>
                    </a:lnTo>
                    <a:lnTo>
                      <a:pt x="78" y="2749"/>
                    </a:lnTo>
                    <a:lnTo>
                      <a:pt x="69" y="2589"/>
                    </a:lnTo>
                    <a:lnTo>
                      <a:pt x="58" y="2431"/>
                    </a:lnTo>
                    <a:lnTo>
                      <a:pt x="48" y="2275"/>
                    </a:lnTo>
                    <a:lnTo>
                      <a:pt x="37" y="2121"/>
                    </a:lnTo>
                    <a:lnTo>
                      <a:pt x="26" y="1969"/>
                    </a:lnTo>
                    <a:lnTo>
                      <a:pt x="17" y="1817"/>
                    </a:lnTo>
                    <a:lnTo>
                      <a:pt x="9" y="1668"/>
                    </a:lnTo>
                    <a:lnTo>
                      <a:pt x="4" y="1518"/>
                    </a:lnTo>
                    <a:lnTo>
                      <a:pt x="0" y="1369"/>
                    </a:lnTo>
                    <a:lnTo>
                      <a:pt x="0" y="1221"/>
                    </a:lnTo>
                    <a:lnTo>
                      <a:pt x="1" y="1071"/>
                    </a:lnTo>
                    <a:lnTo>
                      <a:pt x="8" y="921"/>
                    </a:lnTo>
                    <a:lnTo>
                      <a:pt x="19" y="772"/>
                    </a:lnTo>
                    <a:lnTo>
                      <a:pt x="33" y="621"/>
                    </a:lnTo>
                    <a:lnTo>
                      <a:pt x="53" y="468"/>
                    </a:lnTo>
                    <a:lnTo>
                      <a:pt x="77" y="314"/>
                    </a:lnTo>
                    <a:lnTo>
                      <a:pt x="108" y="158"/>
                    </a:lnTo>
                    <a:lnTo>
                      <a:pt x="145" y="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en-US" sz="1900" dirty="0">
                  <a:latin typeface="Calibri"/>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57" y="3765195"/>
                <a:ext cx="228600" cy="345332"/>
              </a:xfrm>
              <a:prstGeom prst="rect">
                <a:avLst/>
              </a:prstGeom>
              <a:effectLst>
                <a:outerShdw blurRad="76200" dir="13500000" sy="23000" kx="1200000" algn="br" rotWithShape="0">
                  <a:prstClr val="black">
                    <a:alpha val="20000"/>
                  </a:prstClr>
                </a:outerShdw>
              </a:effectLst>
            </p:spPr>
          </p:pic>
        </p:grpSp>
        <p:sp>
          <p:nvSpPr>
            <p:cNvPr id="28" name="Rectangle 27"/>
            <p:cNvSpPr/>
            <p:nvPr/>
          </p:nvSpPr>
          <p:spPr bwMode="auto">
            <a:xfrm rot="2839718" flipH="1">
              <a:off x="5084877" y="1730749"/>
              <a:ext cx="1978047" cy="1238551"/>
            </a:xfrm>
            <a:prstGeom prst="rect">
              <a:avLst/>
            </a:prstGeom>
          </p:spPr>
          <p:txBody>
            <a:bodyPr wrap="square">
              <a:spAutoFit/>
            </a:bodyPr>
            <a:lstStyle/>
            <a:p>
              <a:pPr lvl="0" algn="ctr"/>
              <a:r>
                <a:rPr lang="en-US" sz="2400" b="1" dirty="0" smtClean="0">
                  <a:latin typeface="Baskerville Old Face" pitchFamily="18" charset="0"/>
                </a:rPr>
                <a:t>Enhance acquisition of scientific skills</a:t>
              </a:r>
              <a:endParaRPr lang="en-US" sz="2400" b="1" dirty="0">
                <a:latin typeface="Baskerville Old Face" pitchFamily="18" charset="0"/>
              </a:endParaRPr>
            </a:p>
          </p:txBody>
        </p:sp>
      </p:grpSp>
      <p:grpSp>
        <p:nvGrpSpPr>
          <p:cNvPr id="31" name="Group 30"/>
          <p:cNvGrpSpPr/>
          <p:nvPr/>
        </p:nvGrpSpPr>
        <p:grpSpPr>
          <a:xfrm rot="2003244">
            <a:off x="3260923" y="4513569"/>
            <a:ext cx="2059334" cy="1692850"/>
            <a:chOff x="5135082" y="3955397"/>
            <a:chExt cx="1952326" cy="1995758"/>
          </a:xfrm>
          <a:solidFill>
            <a:schemeClr val="tx2"/>
          </a:solidFill>
        </p:grpSpPr>
        <p:grpSp>
          <p:nvGrpSpPr>
            <p:cNvPr id="32" name="Group 31"/>
            <p:cNvGrpSpPr/>
            <p:nvPr/>
          </p:nvGrpSpPr>
          <p:grpSpPr>
            <a:xfrm rot="537456">
              <a:off x="5168675" y="3955397"/>
              <a:ext cx="1918733" cy="1995758"/>
              <a:chOff x="523391" y="1817966"/>
              <a:chExt cx="2214563" cy="2303463"/>
            </a:xfrm>
            <a:grpFill/>
          </p:grpSpPr>
          <p:sp>
            <p:nvSpPr>
              <p:cNvPr id="34" name="Freeform 122"/>
              <p:cNvSpPr>
                <a:spLocks/>
              </p:cNvSpPr>
              <p:nvPr/>
            </p:nvSpPr>
            <p:spPr bwMode="auto">
              <a:xfrm>
                <a:off x="523391" y="1817966"/>
                <a:ext cx="2214563" cy="2303463"/>
              </a:xfrm>
              <a:custGeom>
                <a:avLst/>
                <a:gdLst>
                  <a:gd name="T0" fmla="*/ 235 w 4185"/>
                  <a:gd name="T1" fmla="*/ 9 h 4353"/>
                  <a:gd name="T2" fmla="*/ 391 w 4185"/>
                  <a:gd name="T3" fmla="*/ 25 h 4353"/>
                  <a:gd name="T4" fmla="*/ 550 w 4185"/>
                  <a:gd name="T5" fmla="*/ 40 h 4353"/>
                  <a:gd name="T6" fmla="*/ 691 w 4185"/>
                  <a:gd name="T7" fmla="*/ 53 h 4353"/>
                  <a:gd name="T8" fmla="*/ 792 w 4185"/>
                  <a:gd name="T9" fmla="*/ 61 h 4353"/>
                  <a:gd name="T10" fmla="*/ 830 w 4185"/>
                  <a:gd name="T11" fmla="*/ 64 h 4353"/>
                  <a:gd name="T12" fmla="*/ 871 w 4185"/>
                  <a:gd name="T13" fmla="*/ 66 h 4353"/>
                  <a:gd name="T14" fmla="*/ 904 w 4185"/>
                  <a:gd name="T15" fmla="*/ 66 h 4353"/>
                  <a:gd name="T16" fmla="*/ 932 w 4185"/>
                  <a:gd name="T17" fmla="*/ 73 h 4353"/>
                  <a:gd name="T18" fmla="*/ 1110 w 4185"/>
                  <a:gd name="T19" fmla="*/ 80 h 4353"/>
                  <a:gd name="T20" fmla="*/ 1558 w 4185"/>
                  <a:gd name="T21" fmla="*/ 96 h 4353"/>
                  <a:gd name="T22" fmla="*/ 1989 w 4185"/>
                  <a:gd name="T23" fmla="*/ 100 h 4353"/>
                  <a:gd name="T24" fmla="*/ 2398 w 4185"/>
                  <a:gd name="T25" fmla="*/ 96 h 4353"/>
                  <a:gd name="T26" fmla="*/ 2774 w 4185"/>
                  <a:gd name="T27" fmla="*/ 84 h 4353"/>
                  <a:gd name="T28" fmla="*/ 3113 w 4185"/>
                  <a:gd name="T29" fmla="*/ 68 h 4353"/>
                  <a:gd name="T30" fmla="*/ 3405 w 4185"/>
                  <a:gd name="T31" fmla="*/ 49 h 4353"/>
                  <a:gd name="T32" fmla="*/ 3645 w 4185"/>
                  <a:gd name="T33" fmla="*/ 31 h 4353"/>
                  <a:gd name="T34" fmla="*/ 3827 w 4185"/>
                  <a:gd name="T35" fmla="*/ 15 h 4353"/>
                  <a:gd name="T36" fmla="*/ 3939 w 4185"/>
                  <a:gd name="T37" fmla="*/ 4 h 4353"/>
                  <a:gd name="T38" fmla="*/ 3979 w 4185"/>
                  <a:gd name="T39" fmla="*/ 0 h 4353"/>
                  <a:gd name="T40" fmla="*/ 3976 w 4185"/>
                  <a:gd name="T41" fmla="*/ 43 h 4353"/>
                  <a:gd name="T42" fmla="*/ 3971 w 4185"/>
                  <a:gd name="T43" fmla="*/ 162 h 4353"/>
                  <a:gd name="T44" fmla="*/ 3961 w 4185"/>
                  <a:gd name="T45" fmla="*/ 351 h 4353"/>
                  <a:gd name="T46" fmla="*/ 3952 w 4185"/>
                  <a:gd name="T47" fmla="*/ 599 h 4353"/>
                  <a:gd name="T48" fmla="*/ 3944 w 4185"/>
                  <a:gd name="T49" fmla="*/ 896 h 4353"/>
                  <a:gd name="T50" fmla="*/ 3940 w 4185"/>
                  <a:gd name="T51" fmla="*/ 1233 h 4353"/>
                  <a:gd name="T52" fmla="*/ 3940 w 4185"/>
                  <a:gd name="T53" fmla="*/ 1599 h 4353"/>
                  <a:gd name="T54" fmla="*/ 3946 w 4185"/>
                  <a:gd name="T55" fmla="*/ 1984 h 4353"/>
                  <a:gd name="T56" fmla="*/ 3960 w 4185"/>
                  <a:gd name="T57" fmla="*/ 2382 h 4353"/>
                  <a:gd name="T58" fmla="*/ 3985 w 4185"/>
                  <a:gd name="T59" fmla="*/ 2780 h 4353"/>
                  <a:gd name="T60" fmla="*/ 4021 w 4185"/>
                  <a:gd name="T61" fmla="*/ 3168 h 4353"/>
                  <a:gd name="T62" fmla="*/ 4070 w 4185"/>
                  <a:gd name="T63" fmla="*/ 3538 h 4353"/>
                  <a:gd name="T64" fmla="*/ 4133 w 4185"/>
                  <a:gd name="T65" fmla="*/ 3880 h 4353"/>
                  <a:gd name="T66" fmla="*/ 4101 w 4185"/>
                  <a:gd name="T67" fmla="*/ 4128 h 4353"/>
                  <a:gd name="T68" fmla="*/ 3827 w 4185"/>
                  <a:gd name="T69" fmla="*/ 4223 h 4353"/>
                  <a:gd name="T70" fmla="*/ 3515 w 4185"/>
                  <a:gd name="T71" fmla="*/ 4280 h 4353"/>
                  <a:gd name="T72" fmla="*/ 3174 w 4185"/>
                  <a:gd name="T73" fmla="*/ 4307 h 4353"/>
                  <a:gd name="T74" fmla="*/ 2811 w 4185"/>
                  <a:gd name="T75" fmla="*/ 4311 h 4353"/>
                  <a:gd name="T76" fmla="*/ 2432 w 4185"/>
                  <a:gd name="T77" fmla="*/ 4300 h 4353"/>
                  <a:gd name="T78" fmla="*/ 2042 w 4185"/>
                  <a:gd name="T79" fmla="*/ 4280 h 4353"/>
                  <a:gd name="T80" fmla="*/ 1648 w 4185"/>
                  <a:gd name="T81" fmla="*/ 4262 h 4353"/>
                  <a:gd name="T82" fmla="*/ 1258 w 4185"/>
                  <a:gd name="T83" fmla="*/ 4248 h 4353"/>
                  <a:gd name="T84" fmla="*/ 876 w 4185"/>
                  <a:gd name="T85" fmla="*/ 4251 h 4353"/>
                  <a:gd name="T86" fmla="*/ 512 w 4185"/>
                  <a:gd name="T87" fmla="*/ 4275 h 4353"/>
                  <a:gd name="T88" fmla="*/ 167 w 4185"/>
                  <a:gd name="T89" fmla="*/ 4328 h 4353"/>
                  <a:gd name="T90" fmla="*/ 87 w 4185"/>
                  <a:gd name="T91" fmla="*/ 3966 h 4353"/>
                  <a:gd name="T92" fmla="*/ 100 w 4185"/>
                  <a:gd name="T93" fmla="*/ 3421 h 4353"/>
                  <a:gd name="T94" fmla="*/ 87 w 4185"/>
                  <a:gd name="T95" fmla="*/ 2912 h 4353"/>
                  <a:gd name="T96" fmla="*/ 58 w 4185"/>
                  <a:gd name="T97" fmla="*/ 2431 h 4353"/>
                  <a:gd name="T98" fmla="*/ 26 w 4185"/>
                  <a:gd name="T99" fmla="*/ 1969 h 4353"/>
                  <a:gd name="T100" fmla="*/ 4 w 4185"/>
                  <a:gd name="T101" fmla="*/ 1518 h 4353"/>
                  <a:gd name="T102" fmla="*/ 1 w 4185"/>
                  <a:gd name="T103" fmla="*/ 1071 h 4353"/>
                  <a:gd name="T104" fmla="*/ 33 w 4185"/>
                  <a:gd name="T105" fmla="*/ 621 h 4353"/>
                  <a:gd name="T106" fmla="*/ 108 w 4185"/>
                  <a:gd name="T107" fmla="*/ 158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5" h="4353">
                    <a:moveTo>
                      <a:pt x="145" y="0"/>
                    </a:moveTo>
                    <a:lnTo>
                      <a:pt x="189" y="4"/>
                    </a:lnTo>
                    <a:lnTo>
                      <a:pt x="235" y="9"/>
                    </a:lnTo>
                    <a:lnTo>
                      <a:pt x="286" y="15"/>
                    </a:lnTo>
                    <a:lnTo>
                      <a:pt x="338" y="20"/>
                    </a:lnTo>
                    <a:lnTo>
                      <a:pt x="391" y="25"/>
                    </a:lnTo>
                    <a:lnTo>
                      <a:pt x="444" y="31"/>
                    </a:lnTo>
                    <a:lnTo>
                      <a:pt x="498" y="36"/>
                    </a:lnTo>
                    <a:lnTo>
                      <a:pt x="550" y="40"/>
                    </a:lnTo>
                    <a:lnTo>
                      <a:pt x="600" y="45"/>
                    </a:lnTo>
                    <a:lnTo>
                      <a:pt x="648" y="49"/>
                    </a:lnTo>
                    <a:lnTo>
                      <a:pt x="691" y="53"/>
                    </a:lnTo>
                    <a:lnTo>
                      <a:pt x="730" y="56"/>
                    </a:lnTo>
                    <a:lnTo>
                      <a:pt x="764" y="59"/>
                    </a:lnTo>
                    <a:lnTo>
                      <a:pt x="792" y="61"/>
                    </a:lnTo>
                    <a:lnTo>
                      <a:pt x="813" y="63"/>
                    </a:lnTo>
                    <a:lnTo>
                      <a:pt x="826" y="64"/>
                    </a:lnTo>
                    <a:lnTo>
                      <a:pt x="830" y="64"/>
                    </a:lnTo>
                    <a:lnTo>
                      <a:pt x="846" y="68"/>
                    </a:lnTo>
                    <a:lnTo>
                      <a:pt x="862" y="68"/>
                    </a:lnTo>
                    <a:lnTo>
                      <a:pt x="871" y="66"/>
                    </a:lnTo>
                    <a:lnTo>
                      <a:pt x="880" y="65"/>
                    </a:lnTo>
                    <a:lnTo>
                      <a:pt x="892" y="65"/>
                    </a:lnTo>
                    <a:lnTo>
                      <a:pt x="904" y="66"/>
                    </a:lnTo>
                    <a:lnTo>
                      <a:pt x="912" y="69"/>
                    </a:lnTo>
                    <a:lnTo>
                      <a:pt x="920" y="72"/>
                    </a:lnTo>
                    <a:lnTo>
                      <a:pt x="932" y="73"/>
                    </a:lnTo>
                    <a:lnTo>
                      <a:pt x="945" y="73"/>
                    </a:lnTo>
                    <a:lnTo>
                      <a:pt x="958" y="72"/>
                    </a:lnTo>
                    <a:lnTo>
                      <a:pt x="1110" y="80"/>
                    </a:lnTo>
                    <a:lnTo>
                      <a:pt x="1261" y="86"/>
                    </a:lnTo>
                    <a:lnTo>
                      <a:pt x="1410" y="92"/>
                    </a:lnTo>
                    <a:lnTo>
                      <a:pt x="1558" y="96"/>
                    </a:lnTo>
                    <a:lnTo>
                      <a:pt x="1704" y="98"/>
                    </a:lnTo>
                    <a:lnTo>
                      <a:pt x="1848" y="100"/>
                    </a:lnTo>
                    <a:lnTo>
                      <a:pt x="1989" y="100"/>
                    </a:lnTo>
                    <a:lnTo>
                      <a:pt x="2128" y="100"/>
                    </a:lnTo>
                    <a:lnTo>
                      <a:pt x="2264" y="98"/>
                    </a:lnTo>
                    <a:lnTo>
                      <a:pt x="2398" y="96"/>
                    </a:lnTo>
                    <a:lnTo>
                      <a:pt x="2526" y="92"/>
                    </a:lnTo>
                    <a:lnTo>
                      <a:pt x="2651" y="88"/>
                    </a:lnTo>
                    <a:lnTo>
                      <a:pt x="2774" y="84"/>
                    </a:lnTo>
                    <a:lnTo>
                      <a:pt x="2891" y="78"/>
                    </a:lnTo>
                    <a:lnTo>
                      <a:pt x="3004" y="73"/>
                    </a:lnTo>
                    <a:lnTo>
                      <a:pt x="3113" y="68"/>
                    </a:lnTo>
                    <a:lnTo>
                      <a:pt x="3215" y="61"/>
                    </a:lnTo>
                    <a:lnTo>
                      <a:pt x="3312" y="56"/>
                    </a:lnTo>
                    <a:lnTo>
                      <a:pt x="3405" y="49"/>
                    </a:lnTo>
                    <a:lnTo>
                      <a:pt x="3491" y="43"/>
                    </a:lnTo>
                    <a:lnTo>
                      <a:pt x="3571" y="37"/>
                    </a:lnTo>
                    <a:lnTo>
                      <a:pt x="3645" y="31"/>
                    </a:lnTo>
                    <a:lnTo>
                      <a:pt x="3713" y="25"/>
                    </a:lnTo>
                    <a:lnTo>
                      <a:pt x="3772" y="20"/>
                    </a:lnTo>
                    <a:lnTo>
                      <a:pt x="3827" y="15"/>
                    </a:lnTo>
                    <a:lnTo>
                      <a:pt x="3871" y="11"/>
                    </a:lnTo>
                    <a:lnTo>
                      <a:pt x="3910" y="7"/>
                    </a:lnTo>
                    <a:lnTo>
                      <a:pt x="3939" y="4"/>
                    </a:lnTo>
                    <a:lnTo>
                      <a:pt x="3961" y="2"/>
                    </a:lnTo>
                    <a:lnTo>
                      <a:pt x="3975" y="0"/>
                    </a:lnTo>
                    <a:lnTo>
                      <a:pt x="3979" y="0"/>
                    </a:lnTo>
                    <a:lnTo>
                      <a:pt x="3979" y="4"/>
                    </a:lnTo>
                    <a:lnTo>
                      <a:pt x="3977" y="19"/>
                    </a:lnTo>
                    <a:lnTo>
                      <a:pt x="3976" y="43"/>
                    </a:lnTo>
                    <a:lnTo>
                      <a:pt x="3975" y="74"/>
                    </a:lnTo>
                    <a:lnTo>
                      <a:pt x="3972" y="114"/>
                    </a:lnTo>
                    <a:lnTo>
                      <a:pt x="3971" y="162"/>
                    </a:lnTo>
                    <a:lnTo>
                      <a:pt x="3968" y="219"/>
                    </a:lnTo>
                    <a:lnTo>
                      <a:pt x="3964" y="281"/>
                    </a:lnTo>
                    <a:lnTo>
                      <a:pt x="3961" y="351"/>
                    </a:lnTo>
                    <a:lnTo>
                      <a:pt x="3959" y="428"/>
                    </a:lnTo>
                    <a:lnTo>
                      <a:pt x="3956" y="511"/>
                    </a:lnTo>
                    <a:lnTo>
                      <a:pt x="3952" y="599"/>
                    </a:lnTo>
                    <a:lnTo>
                      <a:pt x="3949" y="693"/>
                    </a:lnTo>
                    <a:lnTo>
                      <a:pt x="3947" y="793"/>
                    </a:lnTo>
                    <a:lnTo>
                      <a:pt x="3944" y="896"/>
                    </a:lnTo>
                    <a:lnTo>
                      <a:pt x="3943" y="1005"/>
                    </a:lnTo>
                    <a:lnTo>
                      <a:pt x="3942" y="1116"/>
                    </a:lnTo>
                    <a:lnTo>
                      <a:pt x="3940" y="1233"/>
                    </a:lnTo>
                    <a:lnTo>
                      <a:pt x="3939" y="1352"/>
                    </a:lnTo>
                    <a:lnTo>
                      <a:pt x="3939" y="1474"/>
                    </a:lnTo>
                    <a:lnTo>
                      <a:pt x="3940" y="1599"/>
                    </a:lnTo>
                    <a:lnTo>
                      <a:pt x="3942" y="1726"/>
                    </a:lnTo>
                    <a:lnTo>
                      <a:pt x="3943" y="1855"/>
                    </a:lnTo>
                    <a:lnTo>
                      <a:pt x="3946" y="1984"/>
                    </a:lnTo>
                    <a:lnTo>
                      <a:pt x="3949" y="2117"/>
                    </a:lnTo>
                    <a:lnTo>
                      <a:pt x="3955" y="2250"/>
                    </a:lnTo>
                    <a:lnTo>
                      <a:pt x="3960" y="2382"/>
                    </a:lnTo>
                    <a:lnTo>
                      <a:pt x="3967" y="2515"/>
                    </a:lnTo>
                    <a:lnTo>
                      <a:pt x="3976" y="2647"/>
                    </a:lnTo>
                    <a:lnTo>
                      <a:pt x="3985" y="2780"/>
                    </a:lnTo>
                    <a:lnTo>
                      <a:pt x="3996" y="2911"/>
                    </a:lnTo>
                    <a:lnTo>
                      <a:pt x="4006" y="3039"/>
                    </a:lnTo>
                    <a:lnTo>
                      <a:pt x="4021" y="3168"/>
                    </a:lnTo>
                    <a:lnTo>
                      <a:pt x="4035" y="3294"/>
                    </a:lnTo>
                    <a:lnTo>
                      <a:pt x="4051" y="3417"/>
                    </a:lnTo>
                    <a:lnTo>
                      <a:pt x="4070" y="3538"/>
                    </a:lnTo>
                    <a:lnTo>
                      <a:pt x="4088" y="3656"/>
                    </a:lnTo>
                    <a:lnTo>
                      <a:pt x="4111" y="3770"/>
                    </a:lnTo>
                    <a:lnTo>
                      <a:pt x="4133" y="3880"/>
                    </a:lnTo>
                    <a:lnTo>
                      <a:pt x="4158" y="3986"/>
                    </a:lnTo>
                    <a:lnTo>
                      <a:pt x="4185" y="4087"/>
                    </a:lnTo>
                    <a:lnTo>
                      <a:pt x="4101" y="4128"/>
                    </a:lnTo>
                    <a:lnTo>
                      <a:pt x="4014" y="4163"/>
                    </a:lnTo>
                    <a:lnTo>
                      <a:pt x="3922" y="4195"/>
                    </a:lnTo>
                    <a:lnTo>
                      <a:pt x="3827" y="4223"/>
                    </a:lnTo>
                    <a:lnTo>
                      <a:pt x="3726" y="4246"/>
                    </a:lnTo>
                    <a:lnTo>
                      <a:pt x="3622" y="4264"/>
                    </a:lnTo>
                    <a:lnTo>
                      <a:pt x="3515" y="4280"/>
                    </a:lnTo>
                    <a:lnTo>
                      <a:pt x="3404" y="4292"/>
                    </a:lnTo>
                    <a:lnTo>
                      <a:pt x="3290" y="4300"/>
                    </a:lnTo>
                    <a:lnTo>
                      <a:pt x="3174" y="4307"/>
                    </a:lnTo>
                    <a:lnTo>
                      <a:pt x="3056" y="4311"/>
                    </a:lnTo>
                    <a:lnTo>
                      <a:pt x="2934" y="4312"/>
                    </a:lnTo>
                    <a:lnTo>
                      <a:pt x="2811" y="4311"/>
                    </a:lnTo>
                    <a:lnTo>
                      <a:pt x="2686" y="4308"/>
                    </a:lnTo>
                    <a:lnTo>
                      <a:pt x="2559" y="4304"/>
                    </a:lnTo>
                    <a:lnTo>
                      <a:pt x="2432" y="4300"/>
                    </a:lnTo>
                    <a:lnTo>
                      <a:pt x="2303" y="4293"/>
                    </a:lnTo>
                    <a:lnTo>
                      <a:pt x="2173" y="4287"/>
                    </a:lnTo>
                    <a:lnTo>
                      <a:pt x="2042" y="4280"/>
                    </a:lnTo>
                    <a:lnTo>
                      <a:pt x="1911" y="4273"/>
                    </a:lnTo>
                    <a:lnTo>
                      <a:pt x="1780" y="4267"/>
                    </a:lnTo>
                    <a:lnTo>
                      <a:pt x="1648" y="4262"/>
                    </a:lnTo>
                    <a:lnTo>
                      <a:pt x="1517" y="4256"/>
                    </a:lnTo>
                    <a:lnTo>
                      <a:pt x="1388" y="4252"/>
                    </a:lnTo>
                    <a:lnTo>
                      <a:pt x="1258" y="4248"/>
                    </a:lnTo>
                    <a:lnTo>
                      <a:pt x="1130" y="4247"/>
                    </a:lnTo>
                    <a:lnTo>
                      <a:pt x="1003" y="4248"/>
                    </a:lnTo>
                    <a:lnTo>
                      <a:pt x="876" y="4251"/>
                    </a:lnTo>
                    <a:lnTo>
                      <a:pt x="753" y="4256"/>
                    </a:lnTo>
                    <a:lnTo>
                      <a:pt x="630" y="4264"/>
                    </a:lnTo>
                    <a:lnTo>
                      <a:pt x="512" y="4275"/>
                    </a:lnTo>
                    <a:lnTo>
                      <a:pt x="394" y="4288"/>
                    </a:lnTo>
                    <a:lnTo>
                      <a:pt x="279" y="4307"/>
                    </a:lnTo>
                    <a:lnTo>
                      <a:pt x="167" y="4328"/>
                    </a:lnTo>
                    <a:lnTo>
                      <a:pt x="58" y="4353"/>
                    </a:lnTo>
                    <a:lnTo>
                      <a:pt x="75" y="4157"/>
                    </a:lnTo>
                    <a:lnTo>
                      <a:pt x="87" y="3966"/>
                    </a:lnTo>
                    <a:lnTo>
                      <a:pt x="95" y="3780"/>
                    </a:lnTo>
                    <a:lnTo>
                      <a:pt x="99" y="3599"/>
                    </a:lnTo>
                    <a:lnTo>
                      <a:pt x="100" y="3421"/>
                    </a:lnTo>
                    <a:lnTo>
                      <a:pt x="98" y="3249"/>
                    </a:lnTo>
                    <a:lnTo>
                      <a:pt x="94" y="3079"/>
                    </a:lnTo>
                    <a:lnTo>
                      <a:pt x="87" y="2912"/>
                    </a:lnTo>
                    <a:lnTo>
                      <a:pt x="78" y="2749"/>
                    </a:lnTo>
                    <a:lnTo>
                      <a:pt x="69" y="2589"/>
                    </a:lnTo>
                    <a:lnTo>
                      <a:pt x="58" y="2431"/>
                    </a:lnTo>
                    <a:lnTo>
                      <a:pt x="48" y="2275"/>
                    </a:lnTo>
                    <a:lnTo>
                      <a:pt x="37" y="2121"/>
                    </a:lnTo>
                    <a:lnTo>
                      <a:pt x="26" y="1969"/>
                    </a:lnTo>
                    <a:lnTo>
                      <a:pt x="17" y="1817"/>
                    </a:lnTo>
                    <a:lnTo>
                      <a:pt x="9" y="1668"/>
                    </a:lnTo>
                    <a:lnTo>
                      <a:pt x="4" y="1518"/>
                    </a:lnTo>
                    <a:lnTo>
                      <a:pt x="0" y="1369"/>
                    </a:lnTo>
                    <a:lnTo>
                      <a:pt x="0" y="1221"/>
                    </a:lnTo>
                    <a:lnTo>
                      <a:pt x="1" y="1071"/>
                    </a:lnTo>
                    <a:lnTo>
                      <a:pt x="8" y="921"/>
                    </a:lnTo>
                    <a:lnTo>
                      <a:pt x="19" y="772"/>
                    </a:lnTo>
                    <a:lnTo>
                      <a:pt x="33" y="621"/>
                    </a:lnTo>
                    <a:lnTo>
                      <a:pt x="53" y="468"/>
                    </a:lnTo>
                    <a:lnTo>
                      <a:pt x="77" y="314"/>
                    </a:lnTo>
                    <a:lnTo>
                      <a:pt x="108" y="158"/>
                    </a:lnTo>
                    <a:lnTo>
                      <a:pt x="145"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900" dirty="0">
                  <a:latin typeface="Calibri"/>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392" y="1883311"/>
                <a:ext cx="228599" cy="345332"/>
              </a:xfrm>
              <a:prstGeom prst="rect">
                <a:avLst/>
              </a:prstGeom>
              <a:grpFill/>
              <a:effectLst>
                <a:outerShdw blurRad="76200" dir="13500000" sy="23000" kx="1200000" algn="br" rotWithShape="0">
                  <a:prstClr val="black">
                    <a:alpha val="20000"/>
                  </a:prstClr>
                </a:outerShdw>
              </a:effectLst>
            </p:spPr>
          </p:pic>
        </p:grpSp>
        <p:sp>
          <p:nvSpPr>
            <p:cNvPr id="33" name="Rectangle 32"/>
            <p:cNvSpPr/>
            <p:nvPr/>
          </p:nvSpPr>
          <p:spPr bwMode="auto">
            <a:xfrm rot="19040622" flipH="1">
              <a:off x="5135082" y="4195729"/>
              <a:ext cx="1911249" cy="1632817"/>
            </a:xfrm>
            <a:prstGeom prst="rect">
              <a:avLst/>
            </a:prstGeom>
            <a:noFill/>
          </p:spPr>
          <p:txBody>
            <a:bodyPr wrap="square">
              <a:spAutoFit/>
            </a:bodyPr>
            <a:lstStyle/>
            <a:p>
              <a:pPr algn="ctr"/>
              <a:r>
                <a:rPr lang="en-US" sz="2100" b="1" i="1" dirty="0" smtClean="0">
                  <a:solidFill>
                    <a:srgbClr val="000000"/>
                  </a:solidFill>
                  <a:latin typeface="Calibri"/>
                  <a:cs typeface="Arial" pitchFamily="34" charset="0"/>
                </a:rPr>
                <a:t>Provide more meaningful learning experience</a:t>
              </a:r>
              <a:endParaRPr lang="en-US" sz="2100" b="1" i="1" dirty="0">
                <a:solidFill>
                  <a:srgbClr val="000000"/>
                </a:solidFill>
                <a:latin typeface="Calibri"/>
                <a:cs typeface="Arial" pitchFamily="34" charset="0"/>
              </a:endParaRPr>
            </a:p>
          </p:txBody>
        </p:sp>
      </p:grpSp>
      <p:grpSp>
        <p:nvGrpSpPr>
          <p:cNvPr id="36" name="Group 35"/>
          <p:cNvGrpSpPr/>
          <p:nvPr/>
        </p:nvGrpSpPr>
        <p:grpSpPr>
          <a:xfrm rot="17714084">
            <a:off x="4040955" y="1887463"/>
            <a:ext cx="2215677" cy="1846964"/>
            <a:chOff x="4817709" y="1409411"/>
            <a:chExt cx="2239207" cy="1995757"/>
          </a:xfrm>
          <a:solidFill>
            <a:schemeClr val="accent4"/>
          </a:solidFill>
        </p:grpSpPr>
        <p:grpSp>
          <p:nvGrpSpPr>
            <p:cNvPr id="37" name="Group 36"/>
            <p:cNvGrpSpPr/>
            <p:nvPr/>
          </p:nvGrpSpPr>
          <p:grpSpPr>
            <a:xfrm rot="752974">
              <a:off x="5019587" y="1409411"/>
              <a:ext cx="1918733" cy="1995757"/>
              <a:chOff x="409200" y="1947130"/>
              <a:chExt cx="2214563" cy="2303462"/>
            </a:xfrm>
            <a:grpFill/>
          </p:grpSpPr>
          <p:sp>
            <p:nvSpPr>
              <p:cNvPr id="39" name="Freeform 122"/>
              <p:cNvSpPr>
                <a:spLocks/>
              </p:cNvSpPr>
              <p:nvPr/>
            </p:nvSpPr>
            <p:spPr bwMode="auto">
              <a:xfrm>
                <a:off x="409200" y="1947130"/>
                <a:ext cx="2214563" cy="2303462"/>
              </a:xfrm>
              <a:custGeom>
                <a:avLst/>
                <a:gdLst>
                  <a:gd name="T0" fmla="*/ 235 w 4185"/>
                  <a:gd name="T1" fmla="*/ 9 h 4353"/>
                  <a:gd name="T2" fmla="*/ 391 w 4185"/>
                  <a:gd name="T3" fmla="*/ 25 h 4353"/>
                  <a:gd name="T4" fmla="*/ 550 w 4185"/>
                  <a:gd name="T5" fmla="*/ 40 h 4353"/>
                  <a:gd name="T6" fmla="*/ 691 w 4185"/>
                  <a:gd name="T7" fmla="*/ 53 h 4353"/>
                  <a:gd name="T8" fmla="*/ 792 w 4185"/>
                  <a:gd name="T9" fmla="*/ 61 h 4353"/>
                  <a:gd name="T10" fmla="*/ 830 w 4185"/>
                  <a:gd name="T11" fmla="*/ 64 h 4353"/>
                  <a:gd name="T12" fmla="*/ 871 w 4185"/>
                  <a:gd name="T13" fmla="*/ 66 h 4353"/>
                  <a:gd name="T14" fmla="*/ 904 w 4185"/>
                  <a:gd name="T15" fmla="*/ 66 h 4353"/>
                  <a:gd name="T16" fmla="*/ 932 w 4185"/>
                  <a:gd name="T17" fmla="*/ 73 h 4353"/>
                  <a:gd name="T18" fmla="*/ 1110 w 4185"/>
                  <a:gd name="T19" fmla="*/ 80 h 4353"/>
                  <a:gd name="T20" fmla="*/ 1558 w 4185"/>
                  <a:gd name="T21" fmla="*/ 96 h 4353"/>
                  <a:gd name="T22" fmla="*/ 1989 w 4185"/>
                  <a:gd name="T23" fmla="*/ 100 h 4353"/>
                  <a:gd name="T24" fmla="*/ 2398 w 4185"/>
                  <a:gd name="T25" fmla="*/ 96 h 4353"/>
                  <a:gd name="T26" fmla="*/ 2774 w 4185"/>
                  <a:gd name="T27" fmla="*/ 84 h 4353"/>
                  <a:gd name="T28" fmla="*/ 3113 w 4185"/>
                  <a:gd name="T29" fmla="*/ 68 h 4353"/>
                  <a:gd name="T30" fmla="*/ 3405 w 4185"/>
                  <a:gd name="T31" fmla="*/ 49 h 4353"/>
                  <a:gd name="T32" fmla="*/ 3645 w 4185"/>
                  <a:gd name="T33" fmla="*/ 31 h 4353"/>
                  <a:gd name="T34" fmla="*/ 3827 w 4185"/>
                  <a:gd name="T35" fmla="*/ 15 h 4353"/>
                  <a:gd name="T36" fmla="*/ 3939 w 4185"/>
                  <a:gd name="T37" fmla="*/ 4 h 4353"/>
                  <a:gd name="T38" fmla="*/ 3979 w 4185"/>
                  <a:gd name="T39" fmla="*/ 0 h 4353"/>
                  <a:gd name="T40" fmla="*/ 3976 w 4185"/>
                  <a:gd name="T41" fmla="*/ 43 h 4353"/>
                  <a:gd name="T42" fmla="*/ 3971 w 4185"/>
                  <a:gd name="T43" fmla="*/ 162 h 4353"/>
                  <a:gd name="T44" fmla="*/ 3961 w 4185"/>
                  <a:gd name="T45" fmla="*/ 351 h 4353"/>
                  <a:gd name="T46" fmla="*/ 3952 w 4185"/>
                  <a:gd name="T47" fmla="*/ 599 h 4353"/>
                  <a:gd name="T48" fmla="*/ 3944 w 4185"/>
                  <a:gd name="T49" fmla="*/ 896 h 4353"/>
                  <a:gd name="T50" fmla="*/ 3940 w 4185"/>
                  <a:gd name="T51" fmla="*/ 1233 h 4353"/>
                  <a:gd name="T52" fmla="*/ 3940 w 4185"/>
                  <a:gd name="T53" fmla="*/ 1599 h 4353"/>
                  <a:gd name="T54" fmla="*/ 3946 w 4185"/>
                  <a:gd name="T55" fmla="*/ 1984 h 4353"/>
                  <a:gd name="T56" fmla="*/ 3960 w 4185"/>
                  <a:gd name="T57" fmla="*/ 2382 h 4353"/>
                  <a:gd name="T58" fmla="*/ 3985 w 4185"/>
                  <a:gd name="T59" fmla="*/ 2780 h 4353"/>
                  <a:gd name="T60" fmla="*/ 4021 w 4185"/>
                  <a:gd name="T61" fmla="*/ 3168 h 4353"/>
                  <a:gd name="T62" fmla="*/ 4070 w 4185"/>
                  <a:gd name="T63" fmla="*/ 3538 h 4353"/>
                  <a:gd name="T64" fmla="*/ 4133 w 4185"/>
                  <a:gd name="T65" fmla="*/ 3880 h 4353"/>
                  <a:gd name="T66" fmla="*/ 4101 w 4185"/>
                  <a:gd name="T67" fmla="*/ 4128 h 4353"/>
                  <a:gd name="T68" fmla="*/ 3827 w 4185"/>
                  <a:gd name="T69" fmla="*/ 4223 h 4353"/>
                  <a:gd name="T70" fmla="*/ 3515 w 4185"/>
                  <a:gd name="T71" fmla="*/ 4280 h 4353"/>
                  <a:gd name="T72" fmla="*/ 3174 w 4185"/>
                  <a:gd name="T73" fmla="*/ 4307 h 4353"/>
                  <a:gd name="T74" fmla="*/ 2811 w 4185"/>
                  <a:gd name="T75" fmla="*/ 4311 h 4353"/>
                  <a:gd name="T76" fmla="*/ 2432 w 4185"/>
                  <a:gd name="T77" fmla="*/ 4300 h 4353"/>
                  <a:gd name="T78" fmla="*/ 2042 w 4185"/>
                  <a:gd name="T79" fmla="*/ 4280 h 4353"/>
                  <a:gd name="T80" fmla="*/ 1648 w 4185"/>
                  <a:gd name="T81" fmla="*/ 4262 h 4353"/>
                  <a:gd name="T82" fmla="*/ 1258 w 4185"/>
                  <a:gd name="T83" fmla="*/ 4248 h 4353"/>
                  <a:gd name="T84" fmla="*/ 876 w 4185"/>
                  <a:gd name="T85" fmla="*/ 4251 h 4353"/>
                  <a:gd name="T86" fmla="*/ 512 w 4185"/>
                  <a:gd name="T87" fmla="*/ 4275 h 4353"/>
                  <a:gd name="T88" fmla="*/ 167 w 4185"/>
                  <a:gd name="T89" fmla="*/ 4328 h 4353"/>
                  <a:gd name="T90" fmla="*/ 87 w 4185"/>
                  <a:gd name="T91" fmla="*/ 3966 h 4353"/>
                  <a:gd name="T92" fmla="*/ 100 w 4185"/>
                  <a:gd name="T93" fmla="*/ 3421 h 4353"/>
                  <a:gd name="T94" fmla="*/ 87 w 4185"/>
                  <a:gd name="T95" fmla="*/ 2912 h 4353"/>
                  <a:gd name="T96" fmla="*/ 58 w 4185"/>
                  <a:gd name="T97" fmla="*/ 2431 h 4353"/>
                  <a:gd name="T98" fmla="*/ 26 w 4185"/>
                  <a:gd name="T99" fmla="*/ 1969 h 4353"/>
                  <a:gd name="T100" fmla="*/ 4 w 4185"/>
                  <a:gd name="T101" fmla="*/ 1518 h 4353"/>
                  <a:gd name="T102" fmla="*/ 1 w 4185"/>
                  <a:gd name="T103" fmla="*/ 1071 h 4353"/>
                  <a:gd name="T104" fmla="*/ 33 w 4185"/>
                  <a:gd name="T105" fmla="*/ 621 h 4353"/>
                  <a:gd name="T106" fmla="*/ 108 w 4185"/>
                  <a:gd name="T107" fmla="*/ 158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5" h="4353">
                    <a:moveTo>
                      <a:pt x="145" y="0"/>
                    </a:moveTo>
                    <a:lnTo>
                      <a:pt x="189" y="4"/>
                    </a:lnTo>
                    <a:lnTo>
                      <a:pt x="235" y="9"/>
                    </a:lnTo>
                    <a:lnTo>
                      <a:pt x="286" y="15"/>
                    </a:lnTo>
                    <a:lnTo>
                      <a:pt x="338" y="20"/>
                    </a:lnTo>
                    <a:lnTo>
                      <a:pt x="391" y="25"/>
                    </a:lnTo>
                    <a:lnTo>
                      <a:pt x="444" y="31"/>
                    </a:lnTo>
                    <a:lnTo>
                      <a:pt x="498" y="36"/>
                    </a:lnTo>
                    <a:lnTo>
                      <a:pt x="550" y="40"/>
                    </a:lnTo>
                    <a:lnTo>
                      <a:pt x="600" y="45"/>
                    </a:lnTo>
                    <a:lnTo>
                      <a:pt x="648" y="49"/>
                    </a:lnTo>
                    <a:lnTo>
                      <a:pt x="691" y="53"/>
                    </a:lnTo>
                    <a:lnTo>
                      <a:pt x="730" y="56"/>
                    </a:lnTo>
                    <a:lnTo>
                      <a:pt x="764" y="59"/>
                    </a:lnTo>
                    <a:lnTo>
                      <a:pt x="792" y="61"/>
                    </a:lnTo>
                    <a:lnTo>
                      <a:pt x="813" y="63"/>
                    </a:lnTo>
                    <a:lnTo>
                      <a:pt x="826" y="64"/>
                    </a:lnTo>
                    <a:lnTo>
                      <a:pt x="830" y="64"/>
                    </a:lnTo>
                    <a:lnTo>
                      <a:pt x="846" y="68"/>
                    </a:lnTo>
                    <a:lnTo>
                      <a:pt x="862" y="68"/>
                    </a:lnTo>
                    <a:lnTo>
                      <a:pt x="871" y="66"/>
                    </a:lnTo>
                    <a:lnTo>
                      <a:pt x="880" y="65"/>
                    </a:lnTo>
                    <a:lnTo>
                      <a:pt x="892" y="65"/>
                    </a:lnTo>
                    <a:lnTo>
                      <a:pt x="904" y="66"/>
                    </a:lnTo>
                    <a:lnTo>
                      <a:pt x="912" y="69"/>
                    </a:lnTo>
                    <a:lnTo>
                      <a:pt x="920" y="72"/>
                    </a:lnTo>
                    <a:lnTo>
                      <a:pt x="932" y="73"/>
                    </a:lnTo>
                    <a:lnTo>
                      <a:pt x="945" y="73"/>
                    </a:lnTo>
                    <a:lnTo>
                      <a:pt x="958" y="72"/>
                    </a:lnTo>
                    <a:lnTo>
                      <a:pt x="1110" y="80"/>
                    </a:lnTo>
                    <a:lnTo>
                      <a:pt x="1261" y="86"/>
                    </a:lnTo>
                    <a:lnTo>
                      <a:pt x="1410" y="92"/>
                    </a:lnTo>
                    <a:lnTo>
                      <a:pt x="1558" y="96"/>
                    </a:lnTo>
                    <a:lnTo>
                      <a:pt x="1704" y="98"/>
                    </a:lnTo>
                    <a:lnTo>
                      <a:pt x="1848" y="100"/>
                    </a:lnTo>
                    <a:lnTo>
                      <a:pt x="1989" y="100"/>
                    </a:lnTo>
                    <a:lnTo>
                      <a:pt x="2128" y="100"/>
                    </a:lnTo>
                    <a:lnTo>
                      <a:pt x="2264" y="98"/>
                    </a:lnTo>
                    <a:lnTo>
                      <a:pt x="2398" y="96"/>
                    </a:lnTo>
                    <a:lnTo>
                      <a:pt x="2526" y="92"/>
                    </a:lnTo>
                    <a:lnTo>
                      <a:pt x="2651" y="88"/>
                    </a:lnTo>
                    <a:lnTo>
                      <a:pt x="2774" y="84"/>
                    </a:lnTo>
                    <a:lnTo>
                      <a:pt x="2891" y="78"/>
                    </a:lnTo>
                    <a:lnTo>
                      <a:pt x="3004" y="73"/>
                    </a:lnTo>
                    <a:lnTo>
                      <a:pt x="3113" y="68"/>
                    </a:lnTo>
                    <a:lnTo>
                      <a:pt x="3215" y="61"/>
                    </a:lnTo>
                    <a:lnTo>
                      <a:pt x="3312" y="56"/>
                    </a:lnTo>
                    <a:lnTo>
                      <a:pt x="3405" y="49"/>
                    </a:lnTo>
                    <a:lnTo>
                      <a:pt x="3491" y="43"/>
                    </a:lnTo>
                    <a:lnTo>
                      <a:pt x="3571" y="37"/>
                    </a:lnTo>
                    <a:lnTo>
                      <a:pt x="3645" y="31"/>
                    </a:lnTo>
                    <a:lnTo>
                      <a:pt x="3713" y="25"/>
                    </a:lnTo>
                    <a:lnTo>
                      <a:pt x="3772" y="20"/>
                    </a:lnTo>
                    <a:lnTo>
                      <a:pt x="3827" y="15"/>
                    </a:lnTo>
                    <a:lnTo>
                      <a:pt x="3871" y="11"/>
                    </a:lnTo>
                    <a:lnTo>
                      <a:pt x="3910" y="7"/>
                    </a:lnTo>
                    <a:lnTo>
                      <a:pt x="3939" y="4"/>
                    </a:lnTo>
                    <a:lnTo>
                      <a:pt x="3961" y="2"/>
                    </a:lnTo>
                    <a:lnTo>
                      <a:pt x="3975" y="0"/>
                    </a:lnTo>
                    <a:lnTo>
                      <a:pt x="3979" y="0"/>
                    </a:lnTo>
                    <a:lnTo>
                      <a:pt x="3979" y="4"/>
                    </a:lnTo>
                    <a:lnTo>
                      <a:pt x="3977" y="19"/>
                    </a:lnTo>
                    <a:lnTo>
                      <a:pt x="3976" y="43"/>
                    </a:lnTo>
                    <a:lnTo>
                      <a:pt x="3975" y="74"/>
                    </a:lnTo>
                    <a:lnTo>
                      <a:pt x="3972" y="114"/>
                    </a:lnTo>
                    <a:lnTo>
                      <a:pt x="3971" y="162"/>
                    </a:lnTo>
                    <a:lnTo>
                      <a:pt x="3968" y="219"/>
                    </a:lnTo>
                    <a:lnTo>
                      <a:pt x="3964" y="281"/>
                    </a:lnTo>
                    <a:lnTo>
                      <a:pt x="3961" y="351"/>
                    </a:lnTo>
                    <a:lnTo>
                      <a:pt x="3959" y="428"/>
                    </a:lnTo>
                    <a:lnTo>
                      <a:pt x="3956" y="511"/>
                    </a:lnTo>
                    <a:lnTo>
                      <a:pt x="3952" y="599"/>
                    </a:lnTo>
                    <a:lnTo>
                      <a:pt x="3949" y="693"/>
                    </a:lnTo>
                    <a:lnTo>
                      <a:pt x="3947" y="793"/>
                    </a:lnTo>
                    <a:lnTo>
                      <a:pt x="3944" y="896"/>
                    </a:lnTo>
                    <a:lnTo>
                      <a:pt x="3943" y="1005"/>
                    </a:lnTo>
                    <a:lnTo>
                      <a:pt x="3942" y="1116"/>
                    </a:lnTo>
                    <a:lnTo>
                      <a:pt x="3940" y="1233"/>
                    </a:lnTo>
                    <a:lnTo>
                      <a:pt x="3939" y="1352"/>
                    </a:lnTo>
                    <a:lnTo>
                      <a:pt x="3939" y="1474"/>
                    </a:lnTo>
                    <a:lnTo>
                      <a:pt x="3940" y="1599"/>
                    </a:lnTo>
                    <a:lnTo>
                      <a:pt x="3942" y="1726"/>
                    </a:lnTo>
                    <a:lnTo>
                      <a:pt x="3943" y="1855"/>
                    </a:lnTo>
                    <a:lnTo>
                      <a:pt x="3946" y="1984"/>
                    </a:lnTo>
                    <a:lnTo>
                      <a:pt x="3949" y="2117"/>
                    </a:lnTo>
                    <a:lnTo>
                      <a:pt x="3955" y="2250"/>
                    </a:lnTo>
                    <a:lnTo>
                      <a:pt x="3960" y="2382"/>
                    </a:lnTo>
                    <a:lnTo>
                      <a:pt x="3967" y="2515"/>
                    </a:lnTo>
                    <a:lnTo>
                      <a:pt x="3976" y="2647"/>
                    </a:lnTo>
                    <a:lnTo>
                      <a:pt x="3985" y="2780"/>
                    </a:lnTo>
                    <a:lnTo>
                      <a:pt x="3996" y="2911"/>
                    </a:lnTo>
                    <a:lnTo>
                      <a:pt x="4006" y="3039"/>
                    </a:lnTo>
                    <a:lnTo>
                      <a:pt x="4021" y="3168"/>
                    </a:lnTo>
                    <a:lnTo>
                      <a:pt x="4035" y="3294"/>
                    </a:lnTo>
                    <a:lnTo>
                      <a:pt x="4051" y="3417"/>
                    </a:lnTo>
                    <a:lnTo>
                      <a:pt x="4070" y="3538"/>
                    </a:lnTo>
                    <a:lnTo>
                      <a:pt x="4088" y="3656"/>
                    </a:lnTo>
                    <a:lnTo>
                      <a:pt x="4111" y="3770"/>
                    </a:lnTo>
                    <a:lnTo>
                      <a:pt x="4133" y="3880"/>
                    </a:lnTo>
                    <a:lnTo>
                      <a:pt x="4158" y="3986"/>
                    </a:lnTo>
                    <a:lnTo>
                      <a:pt x="4185" y="4087"/>
                    </a:lnTo>
                    <a:lnTo>
                      <a:pt x="4101" y="4128"/>
                    </a:lnTo>
                    <a:lnTo>
                      <a:pt x="4014" y="4163"/>
                    </a:lnTo>
                    <a:lnTo>
                      <a:pt x="3922" y="4195"/>
                    </a:lnTo>
                    <a:lnTo>
                      <a:pt x="3827" y="4223"/>
                    </a:lnTo>
                    <a:lnTo>
                      <a:pt x="3726" y="4246"/>
                    </a:lnTo>
                    <a:lnTo>
                      <a:pt x="3622" y="4264"/>
                    </a:lnTo>
                    <a:lnTo>
                      <a:pt x="3515" y="4280"/>
                    </a:lnTo>
                    <a:lnTo>
                      <a:pt x="3404" y="4292"/>
                    </a:lnTo>
                    <a:lnTo>
                      <a:pt x="3290" y="4300"/>
                    </a:lnTo>
                    <a:lnTo>
                      <a:pt x="3174" y="4307"/>
                    </a:lnTo>
                    <a:lnTo>
                      <a:pt x="3056" y="4311"/>
                    </a:lnTo>
                    <a:lnTo>
                      <a:pt x="2934" y="4312"/>
                    </a:lnTo>
                    <a:lnTo>
                      <a:pt x="2811" y="4311"/>
                    </a:lnTo>
                    <a:lnTo>
                      <a:pt x="2686" y="4308"/>
                    </a:lnTo>
                    <a:lnTo>
                      <a:pt x="2559" y="4304"/>
                    </a:lnTo>
                    <a:lnTo>
                      <a:pt x="2432" y="4300"/>
                    </a:lnTo>
                    <a:lnTo>
                      <a:pt x="2303" y="4293"/>
                    </a:lnTo>
                    <a:lnTo>
                      <a:pt x="2173" y="4287"/>
                    </a:lnTo>
                    <a:lnTo>
                      <a:pt x="2042" y="4280"/>
                    </a:lnTo>
                    <a:lnTo>
                      <a:pt x="1911" y="4273"/>
                    </a:lnTo>
                    <a:lnTo>
                      <a:pt x="1780" y="4267"/>
                    </a:lnTo>
                    <a:lnTo>
                      <a:pt x="1648" y="4262"/>
                    </a:lnTo>
                    <a:lnTo>
                      <a:pt x="1517" y="4256"/>
                    </a:lnTo>
                    <a:lnTo>
                      <a:pt x="1388" y="4252"/>
                    </a:lnTo>
                    <a:lnTo>
                      <a:pt x="1258" y="4248"/>
                    </a:lnTo>
                    <a:lnTo>
                      <a:pt x="1130" y="4247"/>
                    </a:lnTo>
                    <a:lnTo>
                      <a:pt x="1003" y="4248"/>
                    </a:lnTo>
                    <a:lnTo>
                      <a:pt x="876" y="4251"/>
                    </a:lnTo>
                    <a:lnTo>
                      <a:pt x="753" y="4256"/>
                    </a:lnTo>
                    <a:lnTo>
                      <a:pt x="630" y="4264"/>
                    </a:lnTo>
                    <a:lnTo>
                      <a:pt x="512" y="4275"/>
                    </a:lnTo>
                    <a:lnTo>
                      <a:pt x="394" y="4288"/>
                    </a:lnTo>
                    <a:lnTo>
                      <a:pt x="279" y="4307"/>
                    </a:lnTo>
                    <a:lnTo>
                      <a:pt x="167" y="4328"/>
                    </a:lnTo>
                    <a:lnTo>
                      <a:pt x="58" y="4353"/>
                    </a:lnTo>
                    <a:lnTo>
                      <a:pt x="75" y="4157"/>
                    </a:lnTo>
                    <a:lnTo>
                      <a:pt x="87" y="3966"/>
                    </a:lnTo>
                    <a:lnTo>
                      <a:pt x="95" y="3780"/>
                    </a:lnTo>
                    <a:lnTo>
                      <a:pt x="99" y="3599"/>
                    </a:lnTo>
                    <a:lnTo>
                      <a:pt x="100" y="3421"/>
                    </a:lnTo>
                    <a:lnTo>
                      <a:pt x="98" y="3249"/>
                    </a:lnTo>
                    <a:lnTo>
                      <a:pt x="94" y="3079"/>
                    </a:lnTo>
                    <a:lnTo>
                      <a:pt x="87" y="2912"/>
                    </a:lnTo>
                    <a:lnTo>
                      <a:pt x="78" y="2749"/>
                    </a:lnTo>
                    <a:lnTo>
                      <a:pt x="69" y="2589"/>
                    </a:lnTo>
                    <a:lnTo>
                      <a:pt x="58" y="2431"/>
                    </a:lnTo>
                    <a:lnTo>
                      <a:pt x="48" y="2275"/>
                    </a:lnTo>
                    <a:lnTo>
                      <a:pt x="37" y="2121"/>
                    </a:lnTo>
                    <a:lnTo>
                      <a:pt x="26" y="1969"/>
                    </a:lnTo>
                    <a:lnTo>
                      <a:pt x="17" y="1817"/>
                    </a:lnTo>
                    <a:lnTo>
                      <a:pt x="9" y="1668"/>
                    </a:lnTo>
                    <a:lnTo>
                      <a:pt x="4" y="1518"/>
                    </a:lnTo>
                    <a:lnTo>
                      <a:pt x="0" y="1369"/>
                    </a:lnTo>
                    <a:lnTo>
                      <a:pt x="0" y="1221"/>
                    </a:lnTo>
                    <a:lnTo>
                      <a:pt x="1" y="1071"/>
                    </a:lnTo>
                    <a:lnTo>
                      <a:pt x="8" y="921"/>
                    </a:lnTo>
                    <a:lnTo>
                      <a:pt x="19" y="772"/>
                    </a:lnTo>
                    <a:lnTo>
                      <a:pt x="33" y="621"/>
                    </a:lnTo>
                    <a:lnTo>
                      <a:pt x="53" y="468"/>
                    </a:lnTo>
                    <a:lnTo>
                      <a:pt x="77" y="314"/>
                    </a:lnTo>
                    <a:lnTo>
                      <a:pt x="108" y="158"/>
                    </a:lnTo>
                    <a:lnTo>
                      <a:pt x="145"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900" dirty="0">
                  <a:latin typeface="Calibri"/>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140" y="3876697"/>
                <a:ext cx="228600" cy="345332"/>
              </a:xfrm>
              <a:prstGeom prst="rect">
                <a:avLst/>
              </a:prstGeom>
              <a:grpFill/>
              <a:effectLst>
                <a:outerShdw blurRad="76200" dir="13500000" sy="23000" kx="1200000" algn="br" rotWithShape="0">
                  <a:prstClr val="black">
                    <a:alpha val="20000"/>
                  </a:prstClr>
                </a:outerShdw>
              </a:effectLst>
            </p:spPr>
          </p:pic>
        </p:grpSp>
        <p:sp>
          <p:nvSpPr>
            <p:cNvPr id="38" name="Rectangle 37"/>
            <p:cNvSpPr/>
            <p:nvPr/>
          </p:nvSpPr>
          <p:spPr bwMode="auto">
            <a:xfrm rot="1847162" flipH="1">
              <a:off x="4817709" y="1707793"/>
              <a:ext cx="2239207" cy="1390255"/>
            </a:xfrm>
            <a:prstGeom prst="rect">
              <a:avLst/>
            </a:prstGeom>
            <a:noFill/>
          </p:spPr>
          <p:txBody>
            <a:bodyPr wrap="square">
              <a:spAutoFit/>
            </a:bodyPr>
            <a:lstStyle/>
            <a:p>
              <a:pPr algn="ctr"/>
              <a:r>
                <a:rPr lang="en-US" sz="2400" b="1" i="1" dirty="0" smtClean="0">
                  <a:solidFill>
                    <a:srgbClr val="000000"/>
                  </a:solidFill>
                  <a:latin typeface="Calibri"/>
                </a:rPr>
                <a:t>Increase learning curiosity</a:t>
              </a:r>
              <a:endParaRPr lang="en-US" sz="2400" b="1" i="1" dirty="0">
                <a:solidFill>
                  <a:srgbClr val="000000"/>
                </a:solidFill>
                <a:latin typeface="Calibri"/>
              </a:endParaRPr>
            </a:p>
          </p:txBody>
        </p:sp>
      </p:grpSp>
      <p:sp>
        <p:nvSpPr>
          <p:cNvPr id="44" name="TextBox 43"/>
          <p:cNvSpPr txBox="1"/>
          <p:nvPr/>
        </p:nvSpPr>
        <p:spPr>
          <a:xfrm>
            <a:off x="3270868" y="1212358"/>
            <a:ext cx="184666" cy="646331"/>
          </a:xfrm>
          <a:prstGeom prst="rect">
            <a:avLst/>
          </a:prstGeom>
          <a:noFill/>
        </p:spPr>
        <p:txBody>
          <a:bodyPr wrap="none" rtlCol="0">
            <a:spAutoFit/>
          </a:bodyPr>
          <a:lstStyle/>
          <a:p>
            <a:endParaRPr lang="en-US" dirty="0" smtClean="0"/>
          </a:p>
          <a:p>
            <a:endParaRPr lang="en-US" dirty="0"/>
          </a:p>
        </p:txBody>
      </p:sp>
      <p:sp>
        <p:nvSpPr>
          <p:cNvPr id="46" name="Rounded Rectangle 45"/>
          <p:cNvSpPr/>
          <p:nvPr/>
        </p:nvSpPr>
        <p:spPr>
          <a:xfrm>
            <a:off x="215516" y="764704"/>
            <a:ext cx="1653631"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Importance</a:t>
            </a:r>
            <a:endParaRPr lang="en-US" sz="2000" b="1" dirty="0"/>
          </a:p>
        </p:txBody>
      </p:sp>
      <p:sp>
        <p:nvSpPr>
          <p:cNvPr id="47" name="Rectangle 46"/>
          <p:cNvSpPr/>
          <p:nvPr/>
        </p:nvSpPr>
        <p:spPr>
          <a:xfrm>
            <a:off x="1835696" y="764704"/>
            <a:ext cx="7093234" cy="64633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The effect of applying IBL as a constructivist learning process on students’ learning </a:t>
            </a:r>
            <a:endParaRPr lang="en-US" b="1" dirty="0">
              <a:solidFill>
                <a:srgbClr val="000000"/>
              </a:solidFill>
            </a:endParaRPr>
          </a:p>
        </p:txBody>
      </p:sp>
      <p:sp>
        <p:nvSpPr>
          <p:cNvPr id="41" name="Title 1"/>
          <p:cNvSpPr>
            <a:spLocks noGrp="1"/>
          </p:cNvSpPr>
          <p:nvPr>
            <p:ph type="title"/>
          </p:nvPr>
        </p:nvSpPr>
        <p:spPr>
          <a:xfrm>
            <a:off x="318861" y="224644"/>
            <a:ext cx="8041440" cy="364145"/>
          </a:xfrm>
        </p:spPr>
        <p:txBody>
          <a:bodyPr/>
          <a:lstStyle/>
          <a:p>
            <a:pPr algn="l"/>
            <a:r>
              <a:rPr lang="en-US" sz="4400" dirty="0" smtClean="0">
                <a:effectLst>
                  <a:glow rad="101600">
                    <a:srgbClr val="FFFF00">
                      <a:alpha val="75000"/>
                    </a:srgbClr>
                  </a:glow>
                </a:effectLst>
              </a:rPr>
              <a:t>Literature Review</a:t>
            </a:r>
            <a:endParaRPr lang="en-US" sz="4400" dirty="0"/>
          </a:p>
        </p:txBody>
      </p:sp>
      <p:grpSp>
        <p:nvGrpSpPr>
          <p:cNvPr id="51" name="Group 50"/>
          <p:cNvGrpSpPr/>
          <p:nvPr/>
        </p:nvGrpSpPr>
        <p:grpSpPr>
          <a:xfrm rot="1609030">
            <a:off x="5762948" y="4407451"/>
            <a:ext cx="1919112" cy="1906489"/>
            <a:chOff x="5175779" y="3966019"/>
            <a:chExt cx="1918733" cy="1995758"/>
          </a:xfrm>
          <a:solidFill>
            <a:schemeClr val="accent6"/>
          </a:solidFill>
        </p:grpSpPr>
        <p:grpSp>
          <p:nvGrpSpPr>
            <p:cNvPr id="52" name="Group 51"/>
            <p:cNvGrpSpPr/>
            <p:nvPr/>
          </p:nvGrpSpPr>
          <p:grpSpPr>
            <a:xfrm rot="537456">
              <a:off x="5175779" y="3966019"/>
              <a:ext cx="1918733" cy="1995758"/>
              <a:chOff x="533399" y="1828799"/>
              <a:chExt cx="2214563" cy="2303463"/>
            </a:xfrm>
            <a:grpFill/>
          </p:grpSpPr>
          <p:sp>
            <p:nvSpPr>
              <p:cNvPr id="54" name="Freeform 122"/>
              <p:cNvSpPr>
                <a:spLocks/>
              </p:cNvSpPr>
              <p:nvPr/>
            </p:nvSpPr>
            <p:spPr bwMode="auto">
              <a:xfrm>
                <a:off x="533399" y="1828799"/>
                <a:ext cx="2214563" cy="2303463"/>
              </a:xfrm>
              <a:custGeom>
                <a:avLst/>
                <a:gdLst>
                  <a:gd name="T0" fmla="*/ 235 w 4185"/>
                  <a:gd name="T1" fmla="*/ 9 h 4353"/>
                  <a:gd name="T2" fmla="*/ 391 w 4185"/>
                  <a:gd name="T3" fmla="*/ 25 h 4353"/>
                  <a:gd name="T4" fmla="*/ 550 w 4185"/>
                  <a:gd name="T5" fmla="*/ 40 h 4353"/>
                  <a:gd name="T6" fmla="*/ 691 w 4185"/>
                  <a:gd name="T7" fmla="*/ 53 h 4353"/>
                  <a:gd name="T8" fmla="*/ 792 w 4185"/>
                  <a:gd name="T9" fmla="*/ 61 h 4353"/>
                  <a:gd name="T10" fmla="*/ 830 w 4185"/>
                  <a:gd name="T11" fmla="*/ 64 h 4353"/>
                  <a:gd name="T12" fmla="*/ 871 w 4185"/>
                  <a:gd name="T13" fmla="*/ 66 h 4353"/>
                  <a:gd name="T14" fmla="*/ 904 w 4185"/>
                  <a:gd name="T15" fmla="*/ 66 h 4353"/>
                  <a:gd name="T16" fmla="*/ 932 w 4185"/>
                  <a:gd name="T17" fmla="*/ 73 h 4353"/>
                  <a:gd name="T18" fmla="*/ 1110 w 4185"/>
                  <a:gd name="T19" fmla="*/ 80 h 4353"/>
                  <a:gd name="T20" fmla="*/ 1558 w 4185"/>
                  <a:gd name="T21" fmla="*/ 96 h 4353"/>
                  <a:gd name="T22" fmla="*/ 1989 w 4185"/>
                  <a:gd name="T23" fmla="*/ 100 h 4353"/>
                  <a:gd name="T24" fmla="*/ 2398 w 4185"/>
                  <a:gd name="T25" fmla="*/ 96 h 4353"/>
                  <a:gd name="T26" fmla="*/ 2774 w 4185"/>
                  <a:gd name="T27" fmla="*/ 84 h 4353"/>
                  <a:gd name="T28" fmla="*/ 3113 w 4185"/>
                  <a:gd name="T29" fmla="*/ 68 h 4353"/>
                  <a:gd name="T30" fmla="*/ 3405 w 4185"/>
                  <a:gd name="T31" fmla="*/ 49 h 4353"/>
                  <a:gd name="T32" fmla="*/ 3645 w 4185"/>
                  <a:gd name="T33" fmla="*/ 31 h 4353"/>
                  <a:gd name="T34" fmla="*/ 3827 w 4185"/>
                  <a:gd name="T35" fmla="*/ 15 h 4353"/>
                  <a:gd name="T36" fmla="*/ 3939 w 4185"/>
                  <a:gd name="T37" fmla="*/ 4 h 4353"/>
                  <a:gd name="T38" fmla="*/ 3979 w 4185"/>
                  <a:gd name="T39" fmla="*/ 0 h 4353"/>
                  <a:gd name="T40" fmla="*/ 3976 w 4185"/>
                  <a:gd name="T41" fmla="*/ 43 h 4353"/>
                  <a:gd name="T42" fmla="*/ 3971 w 4185"/>
                  <a:gd name="T43" fmla="*/ 162 h 4353"/>
                  <a:gd name="T44" fmla="*/ 3961 w 4185"/>
                  <a:gd name="T45" fmla="*/ 351 h 4353"/>
                  <a:gd name="T46" fmla="*/ 3952 w 4185"/>
                  <a:gd name="T47" fmla="*/ 599 h 4353"/>
                  <a:gd name="T48" fmla="*/ 3944 w 4185"/>
                  <a:gd name="T49" fmla="*/ 896 h 4353"/>
                  <a:gd name="T50" fmla="*/ 3940 w 4185"/>
                  <a:gd name="T51" fmla="*/ 1233 h 4353"/>
                  <a:gd name="T52" fmla="*/ 3940 w 4185"/>
                  <a:gd name="T53" fmla="*/ 1599 h 4353"/>
                  <a:gd name="T54" fmla="*/ 3946 w 4185"/>
                  <a:gd name="T55" fmla="*/ 1984 h 4353"/>
                  <a:gd name="T56" fmla="*/ 3960 w 4185"/>
                  <a:gd name="T57" fmla="*/ 2382 h 4353"/>
                  <a:gd name="T58" fmla="*/ 3985 w 4185"/>
                  <a:gd name="T59" fmla="*/ 2780 h 4353"/>
                  <a:gd name="T60" fmla="*/ 4021 w 4185"/>
                  <a:gd name="T61" fmla="*/ 3168 h 4353"/>
                  <a:gd name="T62" fmla="*/ 4070 w 4185"/>
                  <a:gd name="T63" fmla="*/ 3538 h 4353"/>
                  <a:gd name="T64" fmla="*/ 4133 w 4185"/>
                  <a:gd name="T65" fmla="*/ 3880 h 4353"/>
                  <a:gd name="T66" fmla="*/ 4101 w 4185"/>
                  <a:gd name="T67" fmla="*/ 4128 h 4353"/>
                  <a:gd name="T68" fmla="*/ 3827 w 4185"/>
                  <a:gd name="T69" fmla="*/ 4223 h 4353"/>
                  <a:gd name="T70" fmla="*/ 3515 w 4185"/>
                  <a:gd name="T71" fmla="*/ 4280 h 4353"/>
                  <a:gd name="T72" fmla="*/ 3174 w 4185"/>
                  <a:gd name="T73" fmla="*/ 4307 h 4353"/>
                  <a:gd name="T74" fmla="*/ 2811 w 4185"/>
                  <a:gd name="T75" fmla="*/ 4311 h 4353"/>
                  <a:gd name="T76" fmla="*/ 2432 w 4185"/>
                  <a:gd name="T77" fmla="*/ 4300 h 4353"/>
                  <a:gd name="T78" fmla="*/ 2042 w 4185"/>
                  <a:gd name="T79" fmla="*/ 4280 h 4353"/>
                  <a:gd name="T80" fmla="*/ 1648 w 4185"/>
                  <a:gd name="T81" fmla="*/ 4262 h 4353"/>
                  <a:gd name="T82" fmla="*/ 1258 w 4185"/>
                  <a:gd name="T83" fmla="*/ 4248 h 4353"/>
                  <a:gd name="T84" fmla="*/ 876 w 4185"/>
                  <a:gd name="T85" fmla="*/ 4251 h 4353"/>
                  <a:gd name="T86" fmla="*/ 512 w 4185"/>
                  <a:gd name="T87" fmla="*/ 4275 h 4353"/>
                  <a:gd name="T88" fmla="*/ 167 w 4185"/>
                  <a:gd name="T89" fmla="*/ 4328 h 4353"/>
                  <a:gd name="T90" fmla="*/ 87 w 4185"/>
                  <a:gd name="T91" fmla="*/ 3966 h 4353"/>
                  <a:gd name="T92" fmla="*/ 100 w 4185"/>
                  <a:gd name="T93" fmla="*/ 3421 h 4353"/>
                  <a:gd name="T94" fmla="*/ 87 w 4185"/>
                  <a:gd name="T95" fmla="*/ 2912 h 4353"/>
                  <a:gd name="T96" fmla="*/ 58 w 4185"/>
                  <a:gd name="T97" fmla="*/ 2431 h 4353"/>
                  <a:gd name="T98" fmla="*/ 26 w 4185"/>
                  <a:gd name="T99" fmla="*/ 1969 h 4353"/>
                  <a:gd name="T100" fmla="*/ 4 w 4185"/>
                  <a:gd name="T101" fmla="*/ 1518 h 4353"/>
                  <a:gd name="T102" fmla="*/ 1 w 4185"/>
                  <a:gd name="T103" fmla="*/ 1071 h 4353"/>
                  <a:gd name="T104" fmla="*/ 33 w 4185"/>
                  <a:gd name="T105" fmla="*/ 621 h 4353"/>
                  <a:gd name="T106" fmla="*/ 108 w 4185"/>
                  <a:gd name="T107" fmla="*/ 158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5" h="4353">
                    <a:moveTo>
                      <a:pt x="145" y="0"/>
                    </a:moveTo>
                    <a:lnTo>
                      <a:pt x="189" y="4"/>
                    </a:lnTo>
                    <a:lnTo>
                      <a:pt x="235" y="9"/>
                    </a:lnTo>
                    <a:lnTo>
                      <a:pt x="286" y="15"/>
                    </a:lnTo>
                    <a:lnTo>
                      <a:pt x="338" y="20"/>
                    </a:lnTo>
                    <a:lnTo>
                      <a:pt x="391" y="25"/>
                    </a:lnTo>
                    <a:lnTo>
                      <a:pt x="444" y="31"/>
                    </a:lnTo>
                    <a:lnTo>
                      <a:pt x="498" y="36"/>
                    </a:lnTo>
                    <a:lnTo>
                      <a:pt x="550" y="40"/>
                    </a:lnTo>
                    <a:lnTo>
                      <a:pt x="600" y="45"/>
                    </a:lnTo>
                    <a:lnTo>
                      <a:pt x="648" y="49"/>
                    </a:lnTo>
                    <a:lnTo>
                      <a:pt x="691" y="53"/>
                    </a:lnTo>
                    <a:lnTo>
                      <a:pt x="730" y="56"/>
                    </a:lnTo>
                    <a:lnTo>
                      <a:pt x="764" y="59"/>
                    </a:lnTo>
                    <a:lnTo>
                      <a:pt x="792" y="61"/>
                    </a:lnTo>
                    <a:lnTo>
                      <a:pt x="813" y="63"/>
                    </a:lnTo>
                    <a:lnTo>
                      <a:pt x="826" y="64"/>
                    </a:lnTo>
                    <a:lnTo>
                      <a:pt x="830" y="64"/>
                    </a:lnTo>
                    <a:lnTo>
                      <a:pt x="846" y="68"/>
                    </a:lnTo>
                    <a:lnTo>
                      <a:pt x="862" y="68"/>
                    </a:lnTo>
                    <a:lnTo>
                      <a:pt x="871" y="66"/>
                    </a:lnTo>
                    <a:lnTo>
                      <a:pt x="880" y="65"/>
                    </a:lnTo>
                    <a:lnTo>
                      <a:pt x="892" y="65"/>
                    </a:lnTo>
                    <a:lnTo>
                      <a:pt x="904" y="66"/>
                    </a:lnTo>
                    <a:lnTo>
                      <a:pt x="912" y="69"/>
                    </a:lnTo>
                    <a:lnTo>
                      <a:pt x="920" y="72"/>
                    </a:lnTo>
                    <a:lnTo>
                      <a:pt x="932" y="73"/>
                    </a:lnTo>
                    <a:lnTo>
                      <a:pt x="945" y="73"/>
                    </a:lnTo>
                    <a:lnTo>
                      <a:pt x="958" y="72"/>
                    </a:lnTo>
                    <a:lnTo>
                      <a:pt x="1110" y="80"/>
                    </a:lnTo>
                    <a:lnTo>
                      <a:pt x="1261" y="86"/>
                    </a:lnTo>
                    <a:lnTo>
                      <a:pt x="1410" y="92"/>
                    </a:lnTo>
                    <a:lnTo>
                      <a:pt x="1558" y="96"/>
                    </a:lnTo>
                    <a:lnTo>
                      <a:pt x="1704" y="98"/>
                    </a:lnTo>
                    <a:lnTo>
                      <a:pt x="1848" y="100"/>
                    </a:lnTo>
                    <a:lnTo>
                      <a:pt x="1989" y="100"/>
                    </a:lnTo>
                    <a:lnTo>
                      <a:pt x="2128" y="100"/>
                    </a:lnTo>
                    <a:lnTo>
                      <a:pt x="2264" y="98"/>
                    </a:lnTo>
                    <a:lnTo>
                      <a:pt x="2398" y="96"/>
                    </a:lnTo>
                    <a:lnTo>
                      <a:pt x="2526" y="92"/>
                    </a:lnTo>
                    <a:lnTo>
                      <a:pt x="2651" y="88"/>
                    </a:lnTo>
                    <a:lnTo>
                      <a:pt x="2774" y="84"/>
                    </a:lnTo>
                    <a:lnTo>
                      <a:pt x="2891" y="78"/>
                    </a:lnTo>
                    <a:lnTo>
                      <a:pt x="3004" y="73"/>
                    </a:lnTo>
                    <a:lnTo>
                      <a:pt x="3113" y="68"/>
                    </a:lnTo>
                    <a:lnTo>
                      <a:pt x="3215" y="61"/>
                    </a:lnTo>
                    <a:lnTo>
                      <a:pt x="3312" y="56"/>
                    </a:lnTo>
                    <a:lnTo>
                      <a:pt x="3405" y="49"/>
                    </a:lnTo>
                    <a:lnTo>
                      <a:pt x="3491" y="43"/>
                    </a:lnTo>
                    <a:lnTo>
                      <a:pt x="3571" y="37"/>
                    </a:lnTo>
                    <a:lnTo>
                      <a:pt x="3645" y="31"/>
                    </a:lnTo>
                    <a:lnTo>
                      <a:pt x="3713" y="25"/>
                    </a:lnTo>
                    <a:lnTo>
                      <a:pt x="3772" y="20"/>
                    </a:lnTo>
                    <a:lnTo>
                      <a:pt x="3827" y="15"/>
                    </a:lnTo>
                    <a:lnTo>
                      <a:pt x="3871" y="11"/>
                    </a:lnTo>
                    <a:lnTo>
                      <a:pt x="3910" y="7"/>
                    </a:lnTo>
                    <a:lnTo>
                      <a:pt x="3939" y="4"/>
                    </a:lnTo>
                    <a:lnTo>
                      <a:pt x="3961" y="2"/>
                    </a:lnTo>
                    <a:lnTo>
                      <a:pt x="3975" y="0"/>
                    </a:lnTo>
                    <a:lnTo>
                      <a:pt x="3979" y="0"/>
                    </a:lnTo>
                    <a:lnTo>
                      <a:pt x="3979" y="4"/>
                    </a:lnTo>
                    <a:lnTo>
                      <a:pt x="3977" y="19"/>
                    </a:lnTo>
                    <a:lnTo>
                      <a:pt x="3976" y="43"/>
                    </a:lnTo>
                    <a:lnTo>
                      <a:pt x="3975" y="74"/>
                    </a:lnTo>
                    <a:lnTo>
                      <a:pt x="3972" y="114"/>
                    </a:lnTo>
                    <a:lnTo>
                      <a:pt x="3971" y="162"/>
                    </a:lnTo>
                    <a:lnTo>
                      <a:pt x="3968" y="219"/>
                    </a:lnTo>
                    <a:lnTo>
                      <a:pt x="3964" y="281"/>
                    </a:lnTo>
                    <a:lnTo>
                      <a:pt x="3961" y="351"/>
                    </a:lnTo>
                    <a:lnTo>
                      <a:pt x="3959" y="428"/>
                    </a:lnTo>
                    <a:lnTo>
                      <a:pt x="3956" y="511"/>
                    </a:lnTo>
                    <a:lnTo>
                      <a:pt x="3952" y="599"/>
                    </a:lnTo>
                    <a:lnTo>
                      <a:pt x="3949" y="693"/>
                    </a:lnTo>
                    <a:lnTo>
                      <a:pt x="3947" y="793"/>
                    </a:lnTo>
                    <a:lnTo>
                      <a:pt x="3944" y="896"/>
                    </a:lnTo>
                    <a:lnTo>
                      <a:pt x="3943" y="1005"/>
                    </a:lnTo>
                    <a:lnTo>
                      <a:pt x="3942" y="1116"/>
                    </a:lnTo>
                    <a:lnTo>
                      <a:pt x="3940" y="1233"/>
                    </a:lnTo>
                    <a:lnTo>
                      <a:pt x="3939" y="1352"/>
                    </a:lnTo>
                    <a:lnTo>
                      <a:pt x="3939" y="1474"/>
                    </a:lnTo>
                    <a:lnTo>
                      <a:pt x="3940" y="1599"/>
                    </a:lnTo>
                    <a:lnTo>
                      <a:pt x="3942" y="1726"/>
                    </a:lnTo>
                    <a:lnTo>
                      <a:pt x="3943" y="1855"/>
                    </a:lnTo>
                    <a:lnTo>
                      <a:pt x="3946" y="1984"/>
                    </a:lnTo>
                    <a:lnTo>
                      <a:pt x="3949" y="2117"/>
                    </a:lnTo>
                    <a:lnTo>
                      <a:pt x="3955" y="2250"/>
                    </a:lnTo>
                    <a:lnTo>
                      <a:pt x="3960" y="2382"/>
                    </a:lnTo>
                    <a:lnTo>
                      <a:pt x="3967" y="2515"/>
                    </a:lnTo>
                    <a:lnTo>
                      <a:pt x="3976" y="2647"/>
                    </a:lnTo>
                    <a:lnTo>
                      <a:pt x="3985" y="2780"/>
                    </a:lnTo>
                    <a:lnTo>
                      <a:pt x="3996" y="2911"/>
                    </a:lnTo>
                    <a:lnTo>
                      <a:pt x="4006" y="3039"/>
                    </a:lnTo>
                    <a:lnTo>
                      <a:pt x="4021" y="3168"/>
                    </a:lnTo>
                    <a:lnTo>
                      <a:pt x="4035" y="3294"/>
                    </a:lnTo>
                    <a:lnTo>
                      <a:pt x="4051" y="3417"/>
                    </a:lnTo>
                    <a:lnTo>
                      <a:pt x="4070" y="3538"/>
                    </a:lnTo>
                    <a:lnTo>
                      <a:pt x="4088" y="3656"/>
                    </a:lnTo>
                    <a:lnTo>
                      <a:pt x="4111" y="3770"/>
                    </a:lnTo>
                    <a:lnTo>
                      <a:pt x="4133" y="3880"/>
                    </a:lnTo>
                    <a:lnTo>
                      <a:pt x="4158" y="3986"/>
                    </a:lnTo>
                    <a:lnTo>
                      <a:pt x="4185" y="4087"/>
                    </a:lnTo>
                    <a:lnTo>
                      <a:pt x="4101" y="4128"/>
                    </a:lnTo>
                    <a:lnTo>
                      <a:pt x="4014" y="4163"/>
                    </a:lnTo>
                    <a:lnTo>
                      <a:pt x="3922" y="4195"/>
                    </a:lnTo>
                    <a:lnTo>
                      <a:pt x="3827" y="4223"/>
                    </a:lnTo>
                    <a:lnTo>
                      <a:pt x="3726" y="4246"/>
                    </a:lnTo>
                    <a:lnTo>
                      <a:pt x="3622" y="4264"/>
                    </a:lnTo>
                    <a:lnTo>
                      <a:pt x="3515" y="4280"/>
                    </a:lnTo>
                    <a:lnTo>
                      <a:pt x="3404" y="4292"/>
                    </a:lnTo>
                    <a:lnTo>
                      <a:pt x="3290" y="4300"/>
                    </a:lnTo>
                    <a:lnTo>
                      <a:pt x="3174" y="4307"/>
                    </a:lnTo>
                    <a:lnTo>
                      <a:pt x="3056" y="4311"/>
                    </a:lnTo>
                    <a:lnTo>
                      <a:pt x="2934" y="4312"/>
                    </a:lnTo>
                    <a:lnTo>
                      <a:pt x="2811" y="4311"/>
                    </a:lnTo>
                    <a:lnTo>
                      <a:pt x="2686" y="4308"/>
                    </a:lnTo>
                    <a:lnTo>
                      <a:pt x="2559" y="4304"/>
                    </a:lnTo>
                    <a:lnTo>
                      <a:pt x="2432" y="4300"/>
                    </a:lnTo>
                    <a:lnTo>
                      <a:pt x="2303" y="4293"/>
                    </a:lnTo>
                    <a:lnTo>
                      <a:pt x="2173" y="4287"/>
                    </a:lnTo>
                    <a:lnTo>
                      <a:pt x="2042" y="4280"/>
                    </a:lnTo>
                    <a:lnTo>
                      <a:pt x="1911" y="4273"/>
                    </a:lnTo>
                    <a:lnTo>
                      <a:pt x="1780" y="4267"/>
                    </a:lnTo>
                    <a:lnTo>
                      <a:pt x="1648" y="4262"/>
                    </a:lnTo>
                    <a:lnTo>
                      <a:pt x="1517" y="4256"/>
                    </a:lnTo>
                    <a:lnTo>
                      <a:pt x="1388" y="4252"/>
                    </a:lnTo>
                    <a:lnTo>
                      <a:pt x="1258" y="4248"/>
                    </a:lnTo>
                    <a:lnTo>
                      <a:pt x="1130" y="4247"/>
                    </a:lnTo>
                    <a:lnTo>
                      <a:pt x="1003" y="4248"/>
                    </a:lnTo>
                    <a:lnTo>
                      <a:pt x="876" y="4251"/>
                    </a:lnTo>
                    <a:lnTo>
                      <a:pt x="753" y="4256"/>
                    </a:lnTo>
                    <a:lnTo>
                      <a:pt x="630" y="4264"/>
                    </a:lnTo>
                    <a:lnTo>
                      <a:pt x="512" y="4275"/>
                    </a:lnTo>
                    <a:lnTo>
                      <a:pt x="394" y="4288"/>
                    </a:lnTo>
                    <a:lnTo>
                      <a:pt x="279" y="4307"/>
                    </a:lnTo>
                    <a:lnTo>
                      <a:pt x="167" y="4328"/>
                    </a:lnTo>
                    <a:lnTo>
                      <a:pt x="58" y="4353"/>
                    </a:lnTo>
                    <a:lnTo>
                      <a:pt x="75" y="4157"/>
                    </a:lnTo>
                    <a:lnTo>
                      <a:pt x="87" y="3966"/>
                    </a:lnTo>
                    <a:lnTo>
                      <a:pt x="95" y="3780"/>
                    </a:lnTo>
                    <a:lnTo>
                      <a:pt x="99" y="3599"/>
                    </a:lnTo>
                    <a:lnTo>
                      <a:pt x="100" y="3421"/>
                    </a:lnTo>
                    <a:lnTo>
                      <a:pt x="98" y="3249"/>
                    </a:lnTo>
                    <a:lnTo>
                      <a:pt x="94" y="3079"/>
                    </a:lnTo>
                    <a:lnTo>
                      <a:pt x="87" y="2912"/>
                    </a:lnTo>
                    <a:lnTo>
                      <a:pt x="78" y="2749"/>
                    </a:lnTo>
                    <a:lnTo>
                      <a:pt x="69" y="2589"/>
                    </a:lnTo>
                    <a:lnTo>
                      <a:pt x="58" y="2431"/>
                    </a:lnTo>
                    <a:lnTo>
                      <a:pt x="48" y="2275"/>
                    </a:lnTo>
                    <a:lnTo>
                      <a:pt x="37" y="2121"/>
                    </a:lnTo>
                    <a:lnTo>
                      <a:pt x="26" y="1969"/>
                    </a:lnTo>
                    <a:lnTo>
                      <a:pt x="17" y="1817"/>
                    </a:lnTo>
                    <a:lnTo>
                      <a:pt x="9" y="1668"/>
                    </a:lnTo>
                    <a:lnTo>
                      <a:pt x="4" y="1518"/>
                    </a:lnTo>
                    <a:lnTo>
                      <a:pt x="0" y="1369"/>
                    </a:lnTo>
                    <a:lnTo>
                      <a:pt x="0" y="1221"/>
                    </a:lnTo>
                    <a:lnTo>
                      <a:pt x="1" y="1071"/>
                    </a:lnTo>
                    <a:lnTo>
                      <a:pt x="8" y="921"/>
                    </a:lnTo>
                    <a:lnTo>
                      <a:pt x="19" y="772"/>
                    </a:lnTo>
                    <a:lnTo>
                      <a:pt x="33" y="621"/>
                    </a:lnTo>
                    <a:lnTo>
                      <a:pt x="53" y="468"/>
                    </a:lnTo>
                    <a:lnTo>
                      <a:pt x="77" y="314"/>
                    </a:lnTo>
                    <a:lnTo>
                      <a:pt x="108" y="158"/>
                    </a:lnTo>
                    <a:lnTo>
                      <a:pt x="145" y="0"/>
                    </a:lnTo>
                    <a:close/>
                  </a:path>
                </a:pathLst>
              </a:custGeom>
              <a:solidFill>
                <a:schemeClr val="accent6"/>
              </a:solidFill>
              <a:ln w="0">
                <a:noFill/>
                <a:prstDash val="solid"/>
                <a:round/>
                <a:headEnd/>
                <a:tailEnd/>
              </a:ln>
              <a:effectLst>
                <a:outerShdw blurRad="50800" dist="88900" dir="894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en-US" sz="1900" dirty="0">
                  <a:latin typeface="Calibri"/>
                </a:endParaRPr>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33" y="1866219"/>
                <a:ext cx="228601" cy="345332"/>
              </a:xfrm>
              <a:prstGeom prst="rect">
                <a:avLst/>
              </a:prstGeom>
              <a:grpFill/>
              <a:effectLst>
                <a:outerShdw blurRad="76200" dir="13500000" sy="23000" kx="1200000" algn="br" rotWithShape="0">
                  <a:prstClr val="black">
                    <a:alpha val="20000"/>
                  </a:prstClr>
                </a:outerShdw>
              </a:effectLst>
            </p:spPr>
          </p:pic>
        </p:grpSp>
        <p:sp>
          <p:nvSpPr>
            <p:cNvPr id="53" name="Rectangle 52"/>
            <p:cNvSpPr/>
            <p:nvPr/>
          </p:nvSpPr>
          <p:spPr bwMode="auto">
            <a:xfrm rot="19008724" flipH="1">
              <a:off x="5237002" y="4299148"/>
              <a:ext cx="1673712" cy="1147652"/>
            </a:xfrm>
            <a:prstGeom prst="rect">
              <a:avLst/>
            </a:prstGeom>
            <a:noFill/>
          </p:spPr>
          <p:txBody>
            <a:bodyPr wrap="square">
              <a:spAutoFit/>
            </a:bodyPr>
            <a:lstStyle/>
            <a:p>
              <a:pPr algn="ctr"/>
              <a:r>
                <a:rPr lang="en-US" sz="2300" b="1" i="1" dirty="0" smtClean="0">
                  <a:solidFill>
                    <a:schemeClr val="bg1"/>
                  </a:solidFill>
                  <a:latin typeface="Calibri"/>
                  <a:cs typeface="Arial" pitchFamily="34" charset="0"/>
                </a:rPr>
                <a:t>Establish personal decision</a:t>
              </a:r>
              <a:endParaRPr lang="en-US" sz="2300" b="1" i="1" dirty="0">
                <a:solidFill>
                  <a:schemeClr val="bg1"/>
                </a:solidFill>
                <a:latin typeface="Calibri"/>
                <a:cs typeface="Arial" pitchFamily="34" charset="0"/>
              </a:endParaRPr>
            </a:p>
          </p:txBody>
        </p:sp>
      </p:grpSp>
      <p:grpSp>
        <p:nvGrpSpPr>
          <p:cNvPr id="56" name="Group 55"/>
          <p:cNvGrpSpPr/>
          <p:nvPr/>
        </p:nvGrpSpPr>
        <p:grpSpPr>
          <a:xfrm rot="18071900">
            <a:off x="6811696" y="1681683"/>
            <a:ext cx="1859519" cy="2154448"/>
            <a:chOff x="5037847" y="1343497"/>
            <a:chExt cx="1918733" cy="2021039"/>
          </a:xfrm>
        </p:grpSpPr>
        <p:grpSp>
          <p:nvGrpSpPr>
            <p:cNvPr id="57" name="Group 56"/>
            <p:cNvGrpSpPr/>
            <p:nvPr/>
          </p:nvGrpSpPr>
          <p:grpSpPr>
            <a:xfrm rot="752974">
              <a:off x="5037847" y="1368778"/>
              <a:ext cx="1918733" cy="1995758"/>
              <a:chOff x="419580" y="1896774"/>
              <a:chExt cx="2214563" cy="2303463"/>
            </a:xfrm>
          </p:grpSpPr>
          <p:sp>
            <p:nvSpPr>
              <p:cNvPr id="59" name="Freeform 122"/>
              <p:cNvSpPr>
                <a:spLocks/>
              </p:cNvSpPr>
              <p:nvPr/>
            </p:nvSpPr>
            <p:spPr bwMode="auto">
              <a:xfrm>
                <a:off x="419580" y="1896774"/>
                <a:ext cx="2214563" cy="2303463"/>
              </a:xfrm>
              <a:custGeom>
                <a:avLst/>
                <a:gdLst>
                  <a:gd name="T0" fmla="*/ 235 w 4185"/>
                  <a:gd name="T1" fmla="*/ 9 h 4353"/>
                  <a:gd name="T2" fmla="*/ 391 w 4185"/>
                  <a:gd name="T3" fmla="*/ 25 h 4353"/>
                  <a:gd name="T4" fmla="*/ 550 w 4185"/>
                  <a:gd name="T5" fmla="*/ 40 h 4353"/>
                  <a:gd name="T6" fmla="*/ 691 w 4185"/>
                  <a:gd name="T7" fmla="*/ 53 h 4353"/>
                  <a:gd name="T8" fmla="*/ 792 w 4185"/>
                  <a:gd name="T9" fmla="*/ 61 h 4353"/>
                  <a:gd name="T10" fmla="*/ 830 w 4185"/>
                  <a:gd name="T11" fmla="*/ 64 h 4353"/>
                  <a:gd name="T12" fmla="*/ 871 w 4185"/>
                  <a:gd name="T13" fmla="*/ 66 h 4353"/>
                  <a:gd name="T14" fmla="*/ 904 w 4185"/>
                  <a:gd name="T15" fmla="*/ 66 h 4353"/>
                  <a:gd name="T16" fmla="*/ 932 w 4185"/>
                  <a:gd name="T17" fmla="*/ 73 h 4353"/>
                  <a:gd name="T18" fmla="*/ 1110 w 4185"/>
                  <a:gd name="T19" fmla="*/ 80 h 4353"/>
                  <a:gd name="T20" fmla="*/ 1558 w 4185"/>
                  <a:gd name="T21" fmla="*/ 96 h 4353"/>
                  <a:gd name="T22" fmla="*/ 1989 w 4185"/>
                  <a:gd name="T23" fmla="*/ 100 h 4353"/>
                  <a:gd name="T24" fmla="*/ 2398 w 4185"/>
                  <a:gd name="T25" fmla="*/ 96 h 4353"/>
                  <a:gd name="T26" fmla="*/ 2774 w 4185"/>
                  <a:gd name="T27" fmla="*/ 84 h 4353"/>
                  <a:gd name="T28" fmla="*/ 3113 w 4185"/>
                  <a:gd name="T29" fmla="*/ 68 h 4353"/>
                  <a:gd name="T30" fmla="*/ 3405 w 4185"/>
                  <a:gd name="T31" fmla="*/ 49 h 4353"/>
                  <a:gd name="T32" fmla="*/ 3645 w 4185"/>
                  <a:gd name="T33" fmla="*/ 31 h 4353"/>
                  <a:gd name="T34" fmla="*/ 3827 w 4185"/>
                  <a:gd name="T35" fmla="*/ 15 h 4353"/>
                  <a:gd name="T36" fmla="*/ 3939 w 4185"/>
                  <a:gd name="T37" fmla="*/ 4 h 4353"/>
                  <a:gd name="T38" fmla="*/ 3979 w 4185"/>
                  <a:gd name="T39" fmla="*/ 0 h 4353"/>
                  <a:gd name="T40" fmla="*/ 3976 w 4185"/>
                  <a:gd name="T41" fmla="*/ 43 h 4353"/>
                  <a:gd name="T42" fmla="*/ 3971 w 4185"/>
                  <a:gd name="T43" fmla="*/ 162 h 4353"/>
                  <a:gd name="T44" fmla="*/ 3961 w 4185"/>
                  <a:gd name="T45" fmla="*/ 351 h 4353"/>
                  <a:gd name="T46" fmla="*/ 3952 w 4185"/>
                  <a:gd name="T47" fmla="*/ 599 h 4353"/>
                  <a:gd name="T48" fmla="*/ 3944 w 4185"/>
                  <a:gd name="T49" fmla="*/ 896 h 4353"/>
                  <a:gd name="T50" fmla="*/ 3940 w 4185"/>
                  <a:gd name="T51" fmla="*/ 1233 h 4353"/>
                  <a:gd name="T52" fmla="*/ 3940 w 4185"/>
                  <a:gd name="T53" fmla="*/ 1599 h 4353"/>
                  <a:gd name="T54" fmla="*/ 3946 w 4185"/>
                  <a:gd name="T55" fmla="*/ 1984 h 4353"/>
                  <a:gd name="T56" fmla="*/ 3960 w 4185"/>
                  <a:gd name="T57" fmla="*/ 2382 h 4353"/>
                  <a:gd name="T58" fmla="*/ 3985 w 4185"/>
                  <a:gd name="T59" fmla="*/ 2780 h 4353"/>
                  <a:gd name="T60" fmla="*/ 4021 w 4185"/>
                  <a:gd name="T61" fmla="*/ 3168 h 4353"/>
                  <a:gd name="T62" fmla="*/ 4070 w 4185"/>
                  <a:gd name="T63" fmla="*/ 3538 h 4353"/>
                  <a:gd name="T64" fmla="*/ 4133 w 4185"/>
                  <a:gd name="T65" fmla="*/ 3880 h 4353"/>
                  <a:gd name="T66" fmla="*/ 4101 w 4185"/>
                  <a:gd name="T67" fmla="*/ 4128 h 4353"/>
                  <a:gd name="T68" fmla="*/ 3827 w 4185"/>
                  <a:gd name="T69" fmla="*/ 4223 h 4353"/>
                  <a:gd name="T70" fmla="*/ 3515 w 4185"/>
                  <a:gd name="T71" fmla="*/ 4280 h 4353"/>
                  <a:gd name="T72" fmla="*/ 3174 w 4185"/>
                  <a:gd name="T73" fmla="*/ 4307 h 4353"/>
                  <a:gd name="T74" fmla="*/ 2811 w 4185"/>
                  <a:gd name="T75" fmla="*/ 4311 h 4353"/>
                  <a:gd name="T76" fmla="*/ 2432 w 4185"/>
                  <a:gd name="T77" fmla="*/ 4300 h 4353"/>
                  <a:gd name="T78" fmla="*/ 2042 w 4185"/>
                  <a:gd name="T79" fmla="*/ 4280 h 4353"/>
                  <a:gd name="T80" fmla="*/ 1648 w 4185"/>
                  <a:gd name="T81" fmla="*/ 4262 h 4353"/>
                  <a:gd name="T82" fmla="*/ 1258 w 4185"/>
                  <a:gd name="T83" fmla="*/ 4248 h 4353"/>
                  <a:gd name="T84" fmla="*/ 876 w 4185"/>
                  <a:gd name="T85" fmla="*/ 4251 h 4353"/>
                  <a:gd name="T86" fmla="*/ 512 w 4185"/>
                  <a:gd name="T87" fmla="*/ 4275 h 4353"/>
                  <a:gd name="T88" fmla="*/ 167 w 4185"/>
                  <a:gd name="T89" fmla="*/ 4328 h 4353"/>
                  <a:gd name="T90" fmla="*/ 87 w 4185"/>
                  <a:gd name="T91" fmla="*/ 3966 h 4353"/>
                  <a:gd name="T92" fmla="*/ 100 w 4185"/>
                  <a:gd name="T93" fmla="*/ 3421 h 4353"/>
                  <a:gd name="T94" fmla="*/ 87 w 4185"/>
                  <a:gd name="T95" fmla="*/ 2912 h 4353"/>
                  <a:gd name="T96" fmla="*/ 58 w 4185"/>
                  <a:gd name="T97" fmla="*/ 2431 h 4353"/>
                  <a:gd name="T98" fmla="*/ 26 w 4185"/>
                  <a:gd name="T99" fmla="*/ 1969 h 4353"/>
                  <a:gd name="T100" fmla="*/ 4 w 4185"/>
                  <a:gd name="T101" fmla="*/ 1518 h 4353"/>
                  <a:gd name="T102" fmla="*/ 1 w 4185"/>
                  <a:gd name="T103" fmla="*/ 1071 h 4353"/>
                  <a:gd name="T104" fmla="*/ 33 w 4185"/>
                  <a:gd name="T105" fmla="*/ 621 h 4353"/>
                  <a:gd name="T106" fmla="*/ 108 w 4185"/>
                  <a:gd name="T107" fmla="*/ 158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5" h="4353">
                    <a:moveTo>
                      <a:pt x="145" y="0"/>
                    </a:moveTo>
                    <a:lnTo>
                      <a:pt x="189" y="4"/>
                    </a:lnTo>
                    <a:lnTo>
                      <a:pt x="235" y="9"/>
                    </a:lnTo>
                    <a:lnTo>
                      <a:pt x="286" y="15"/>
                    </a:lnTo>
                    <a:lnTo>
                      <a:pt x="338" y="20"/>
                    </a:lnTo>
                    <a:lnTo>
                      <a:pt x="391" y="25"/>
                    </a:lnTo>
                    <a:lnTo>
                      <a:pt x="444" y="31"/>
                    </a:lnTo>
                    <a:lnTo>
                      <a:pt x="498" y="36"/>
                    </a:lnTo>
                    <a:lnTo>
                      <a:pt x="550" y="40"/>
                    </a:lnTo>
                    <a:lnTo>
                      <a:pt x="600" y="45"/>
                    </a:lnTo>
                    <a:lnTo>
                      <a:pt x="648" y="49"/>
                    </a:lnTo>
                    <a:lnTo>
                      <a:pt x="691" y="53"/>
                    </a:lnTo>
                    <a:lnTo>
                      <a:pt x="730" y="56"/>
                    </a:lnTo>
                    <a:lnTo>
                      <a:pt x="764" y="59"/>
                    </a:lnTo>
                    <a:lnTo>
                      <a:pt x="792" y="61"/>
                    </a:lnTo>
                    <a:lnTo>
                      <a:pt x="813" y="63"/>
                    </a:lnTo>
                    <a:lnTo>
                      <a:pt x="826" y="64"/>
                    </a:lnTo>
                    <a:lnTo>
                      <a:pt x="830" y="64"/>
                    </a:lnTo>
                    <a:lnTo>
                      <a:pt x="846" y="68"/>
                    </a:lnTo>
                    <a:lnTo>
                      <a:pt x="862" y="68"/>
                    </a:lnTo>
                    <a:lnTo>
                      <a:pt x="871" y="66"/>
                    </a:lnTo>
                    <a:lnTo>
                      <a:pt x="880" y="65"/>
                    </a:lnTo>
                    <a:lnTo>
                      <a:pt x="892" y="65"/>
                    </a:lnTo>
                    <a:lnTo>
                      <a:pt x="904" y="66"/>
                    </a:lnTo>
                    <a:lnTo>
                      <a:pt x="912" y="69"/>
                    </a:lnTo>
                    <a:lnTo>
                      <a:pt x="920" y="72"/>
                    </a:lnTo>
                    <a:lnTo>
                      <a:pt x="932" y="73"/>
                    </a:lnTo>
                    <a:lnTo>
                      <a:pt x="945" y="73"/>
                    </a:lnTo>
                    <a:lnTo>
                      <a:pt x="958" y="72"/>
                    </a:lnTo>
                    <a:lnTo>
                      <a:pt x="1110" y="80"/>
                    </a:lnTo>
                    <a:lnTo>
                      <a:pt x="1261" y="86"/>
                    </a:lnTo>
                    <a:lnTo>
                      <a:pt x="1410" y="92"/>
                    </a:lnTo>
                    <a:lnTo>
                      <a:pt x="1558" y="96"/>
                    </a:lnTo>
                    <a:lnTo>
                      <a:pt x="1704" y="98"/>
                    </a:lnTo>
                    <a:lnTo>
                      <a:pt x="1848" y="100"/>
                    </a:lnTo>
                    <a:lnTo>
                      <a:pt x="1989" y="100"/>
                    </a:lnTo>
                    <a:lnTo>
                      <a:pt x="2128" y="100"/>
                    </a:lnTo>
                    <a:lnTo>
                      <a:pt x="2264" y="98"/>
                    </a:lnTo>
                    <a:lnTo>
                      <a:pt x="2398" y="96"/>
                    </a:lnTo>
                    <a:lnTo>
                      <a:pt x="2526" y="92"/>
                    </a:lnTo>
                    <a:lnTo>
                      <a:pt x="2651" y="88"/>
                    </a:lnTo>
                    <a:lnTo>
                      <a:pt x="2774" y="84"/>
                    </a:lnTo>
                    <a:lnTo>
                      <a:pt x="2891" y="78"/>
                    </a:lnTo>
                    <a:lnTo>
                      <a:pt x="3004" y="73"/>
                    </a:lnTo>
                    <a:lnTo>
                      <a:pt x="3113" y="68"/>
                    </a:lnTo>
                    <a:lnTo>
                      <a:pt x="3215" y="61"/>
                    </a:lnTo>
                    <a:lnTo>
                      <a:pt x="3312" y="56"/>
                    </a:lnTo>
                    <a:lnTo>
                      <a:pt x="3405" y="49"/>
                    </a:lnTo>
                    <a:lnTo>
                      <a:pt x="3491" y="43"/>
                    </a:lnTo>
                    <a:lnTo>
                      <a:pt x="3571" y="37"/>
                    </a:lnTo>
                    <a:lnTo>
                      <a:pt x="3645" y="31"/>
                    </a:lnTo>
                    <a:lnTo>
                      <a:pt x="3713" y="25"/>
                    </a:lnTo>
                    <a:lnTo>
                      <a:pt x="3772" y="20"/>
                    </a:lnTo>
                    <a:lnTo>
                      <a:pt x="3827" y="15"/>
                    </a:lnTo>
                    <a:lnTo>
                      <a:pt x="3871" y="11"/>
                    </a:lnTo>
                    <a:lnTo>
                      <a:pt x="3910" y="7"/>
                    </a:lnTo>
                    <a:lnTo>
                      <a:pt x="3939" y="4"/>
                    </a:lnTo>
                    <a:lnTo>
                      <a:pt x="3961" y="2"/>
                    </a:lnTo>
                    <a:lnTo>
                      <a:pt x="3975" y="0"/>
                    </a:lnTo>
                    <a:lnTo>
                      <a:pt x="3979" y="0"/>
                    </a:lnTo>
                    <a:lnTo>
                      <a:pt x="3979" y="4"/>
                    </a:lnTo>
                    <a:lnTo>
                      <a:pt x="3977" y="19"/>
                    </a:lnTo>
                    <a:lnTo>
                      <a:pt x="3976" y="43"/>
                    </a:lnTo>
                    <a:lnTo>
                      <a:pt x="3975" y="74"/>
                    </a:lnTo>
                    <a:lnTo>
                      <a:pt x="3972" y="114"/>
                    </a:lnTo>
                    <a:lnTo>
                      <a:pt x="3971" y="162"/>
                    </a:lnTo>
                    <a:lnTo>
                      <a:pt x="3968" y="219"/>
                    </a:lnTo>
                    <a:lnTo>
                      <a:pt x="3964" y="281"/>
                    </a:lnTo>
                    <a:lnTo>
                      <a:pt x="3961" y="351"/>
                    </a:lnTo>
                    <a:lnTo>
                      <a:pt x="3959" y="428"/>
                    </a:lnTo>
                    <a:lnTo>
                      <a:pt x="3956" y="511"/>
                    </a:lnTo>
                    <a:lnTo>
                      <a:pt x="3952" y="599"/>
                    </a:lnTo>
                    <a:lnTo>
                      <a:pt x="3949" y="693"/>
                    </a:lnTo>
                    <a:lnTo>
                      <a:pt x="3947" y="793"/>
                    </a:lnTo>
                    <a:lnTo>
                      <a:pt x="3944" y="896"/>
                    </a:lnTo>
                    <a:lnTo>
                      <a:pt x="3943" y="1005"/>
                    </a:lnTo>
                    <a:lnTo>
                      <a:pt x="3942" y="1116"/>
                    </a:lnTo>
                    <a:lnTo>
                      <a:pt x="3940" y="1233"/>
                    </a:lnTo>
                    <a:lnTo>
                      <a:pt x="3939" y="1352"/>
                    </a:lnTo>
                    <a:lnTo>
                      <a:pt x="3939" y="1474"/>
                    </a:lnTo>
                    <a:lnTo>
                      <a:pt x="3940" y="1599"/>
                    </a:lnTo>
                    <a:lnTo>
                      <a:pt x="3942" y="1726"/>
                    </a:lnTo>
                    <a:lnTo>
                      <a:pt x="3943" y="1855"/>
                    </a:lnTo>
                    <a:lnTo>
                      <a:pt x="3946" y="1984"/>
                    </a:lnTo>
                    <a:lnTo>
                      <a:pt x="3949" y="2117"/>
                    </a:lnTo>
                    <a:lnTo>
                      <a:pt x="3955" y="2250"/>
                    </a:lnTo>
                    <a:lnTo>
                      <a:pt x="3960" y="2382"/>
                    </a:lnTo>
                    <a:lnTo>
                      <a:pt x="3967" y="2515"/>
                    </a:lnTo>
                    <a:lnTo>
                      <a:pt x="3976" y="2647"/>
                    </a:lnTo>
                    <a:lnTo>
                      <a:pt x="3985" y="2780"/>
                    </a:lnTo>
                    <a:lnTo>
                      <a:pt x="3996" y="2911"/>
                    </a:lnTo>
                    <a:lnTo>
                      <a:pt x="4006" y="3039"/>
                    </a:lnTo>
                    <a:lnTo>
                      <a:pt x="4021" y="3168"/>
                    </a:lnTo>
                    <a:lnTo>
                      <a:pt x="4035" y="3294"/>
                    </a:lnTo>
                    <a:lnTo>
                      <a:pt x="4051" y="3417"/>
                    </a:lnTo>
                    <a:lnTo>
                      <a:pt x="4070" y="3538"/>
                    </a:lnTo>
                    <a:lnTo>
                      <a:pt x="4088" y="3656"/>
                    </a:lnTo>
                    <a:lnTo>
                      <a:pt x="4111" y="3770"/>
                    </a:lnTo>
                    <a:lnTo>
                      <a:pt x="4133" y="3880"/>
                    </a:lnTo>
                    <a:lnTo>
                      <a:pt x="4158" y="3986"/>
                    </a:lnTo>
                    <a:lnTo>
                      <a:pt x="4185" y="4087"/>
                    </a:lnTo>
                    <a:lnTo>
                      <a:pt x="4101" y="4128"/>
                    </a:lnTo>
                    <a:lnTo>
                      <a:pt x="4014" y="4163"/>
                    </a:lnTo>
                    <a:lnTo>
                      <a:pt x="3922" y="4195"/>
                    </a:lnTo>
                    <a:lnTo>
                      <a:pt x="3827" y="4223"/>
                    </a:lnTo>
                    <a:lnTo>
                      <a:pt x="3726" y="4246"/>
                    </a:lnTo>
                    <a:lnTo>
                      <a:pt x="3622" y="4264"/>
                    </a:lnTo>
                    <a:lnTo>
                      <a:pt x="3515" y="4280"/>
                    </a:lnTo>
                    <a:lnTo>
                      <a:pt x="3404" y="4292"/>
                    </a:lnTo>
                    <a:lnTo>
                      <a:pt x="3290" y="4300"/>
                    </a:lnTo>
                    <a:lnTo>
                      <a:pt x="3174" y="4307"/>
                    </a:lnTo>
                    <a:lnTo>
                      <a:pt x="3056" y="4311"/>
                    </a:lnTo>
                    <a:lnTo>
                      <a:pt x="2934" y="4312"/>
                    </a:lnTo>
                    <a:lnTo>
                      <a:pt x="2811" y="4311"/>
                    </a:lnTo>
                    <a:lnTo>
                      <a:pt x="2686" y="4308"/>
                    </a:lnTo>
                    <a:lnTo>
                      <a:pt x="2559" y="4304"/>
                    </a:lnTo>
                    <a:lnTo>
                      <a:pt x="2432" y="4300"/>
                    </a:lnTo>
                    <a:lnTo>
                      <a:pt x="2303" y="4293"/>
                    </a:lnTo>
                    <a:lnTo>
                      <a:pt x="2173" y="4287"/>
                    </a:lnTo>
                    <a:lnTo>
                      <a:pt x="2042" y="4280"/>
                    </a:lnTo>
                    <a:lnTo>
                      <a:pt x="1911" y="4273"/>
                    </a:lnTo>
                    <a:lnTo>
                      <a:pt x="1780" y="4267"/>
                    </a:lnTo>
                    <a:lnTo>
                      <a:pt x="1648" y="4262"/>
                    </a:lnTo>
                    <a:lnTo>
                      <a:pt x="1517" y="4256"/>
                    </a:lnTo>
                    <a:lnTo>
                      <a:pt x="1388" y="4252"/>
                    </a:lnTo>
                    <a:lnTo>
                      <a:pt x="1258" y="4248"/>
                    </a:lnTo>
                    <a:lnTo>
                      <a:pt x="1130" y="4247"/>
                    </a:lnTo>
                    <a:lnTo>
                      <a:pt x="1003" y="4248"/>
                    </a:lnTo>
                    <a:lnTo>
                      <a:pt x="876" y="4251"/>
                    </a:lnTo>
                    <a:lnTo>
                      <a:pt x="753" y="4256"/>
                    </a:lnTo>
                    <a:lnTo>
                      <a:pt x="630" y="4264"/>
                    </a:lnTo>
                    <a:lnTo>
                      <a:pt x="512" y="4275"/>
                    </a:lnTo>
                    <a:lnTo>
                      <a:pt x="394" y="4288"/>
                    </a:lnTo>
                    <a:lnTo>
                      <a:pt x="279" y="4307"/>
                    </a:lnTo>
                    <a:lnTo>
                      <a:pt x="167" y="4328"/>
                    </a:lnTo>
                    <a:lnTo>
                      <a:pt x="58" y="4353"/>
                    </a:lnTo>
                    <a:lnTo>
                      <a:pt x="75" y="4157"/>
                    </a:lnTo>
                    <a:lnTo>
                      <a:pt x="87" y="3966"/>
                    </a:lnTo>
                    <a:lnTo>
                      <a:pt x="95" y="3780"/>
                    </a:lnTo>
                    <a:lnTo>
                      <a:pt x="99" y="3599"/>
                    </a:lnTo>
                    <a:lnTo>
                      <a:pt x="100" y="3421"/>
                    </a:lnTo>
                    <a:lnTo>
                      <a:pt x="98" y="3249"/>
                    </a:lnTo>
                    <a:lnTo>
                      <a:pt x="94" y="3079"/>
                    </a:lnTo>
                    <a:lnTo>
                      <a:pt x="87" y="2912"/>
                    </a:lnTo>
                    <a:lnTo>
                      <a:pt x="78" y="2749"/>
                    </a:lnTo>
                    <a:lnTo>
                      <a:pt x="69" y="2589"/>
                    </a:lnTo>
                    <a:lnTo>
                      <a:pt x="58" y="2431"/>
                    </a:lnTo>
                    <a:lnTo>
                      <a:pt x="48" y="2275"/>
                    </a:lnTo>
                    <a:lnTo>
                      <a:pt x="37" y="2121"/>
                    </a:lnTo>
                    <a:lnTo>
                      <a:pt x="26" y="1969"/>
                    </a:lnTo>
                    <a:lnTo>
                      <a:pt x="17" y="1817"/>
                    </a:lnTo>
                    <a:lnTo>
                      <a:pt x="9" y="1668"/>
                    </a:lnTo>
                    <a:lnTo>
                      <a:pt x="4" y="1518"/>
                    </a:lnTo>
                    <a:lnTo>
                      <a:pt x="0" y="1369"/>
                    </a:lnTo>
                    <a:lnTo>
                      <a:pt x="0" y="1221"/>
                    </a:lnTo>
                    <a:lnTo>
                      <a:pt x="1" y="1071"/>
                    </a:lnTo>
                    <a:lnTo>
                      <a:pt x="8" y="921"/>
                    </a:lnTo>
                    <a:lnTo>
                      <a:pt x="19" y="772"/>
                    </a:lnTo>
                    <a:lnTo>
                      <a:pt x="33" y="621"/>
                    </a:lnTo>
                    <a:lnTo>
                      <a:pt x="53" y="468"/>
                    </a:lnTo>
                    <a:lnTo>
                      <a:pt x="77" y="314"/>
                    </a:lnTo>
                    <a:lnTo>
                      <a:pt x="108" y="158"/>
                    </a:lnTo>
                    <a:lnTo>
                      <a:pt x="145" y="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en-US" sz="1900" dirty="0">
                  <a:latin typeface="Calibri"/>
                </a:endParaRP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57" y="3765195"/>
                <a:ext cx="228600" cy="345332"/>
              </a:xfrm>
              <a:prstGeom prst="rect">
                <a:avLst/>
              </a:prstGeom>
              <a:effectLst>
                <a:outerShdw blurRad="76200" dir="13500000" sy="23000" kx="1200000" algn="br" rotWithShape="0">
                  <a:prstClr val="black">
                    <a:alpha val="20000"/>
                  </a:prstClr>
                </a:outerShdw>
              </a:effectLst>
            </p:spPr>
          </p:pic>
        </p:grpSp>
        <p:sp>
          <p:nvSpPr>
            <p:cNvPr id="58" name="Rectangle 57"/>
            <p:cNvSpPr/>
            <p:nvPr/>
          </p:nvSpPr>
          <p:spPr bwMode="auto">
            <a:xfrm rot="2839718" flipH="1">
              <a:off x="4974295" y="1713245"/>
              <a:ext cx="1978047" cy="1238551"/>
            </a:xfrm>
            <a:prstGeom prst="rect">
              <a:avLst/>
            </a:prstGeom>
          </p:spPr>
          <p:txBody>
            <a:bodyPr wrap="square">
              <a:spAutoFit/>
            </a:bodyPr>
            <a:lstStyle/>
            <a:p>
              <a:pPr lvl="0" algn="ctr"/>
              <a:r>
                <a:rPr lang="en-US" sz="2400" b="1" dirty="0" smtClean="0">
                  <a:latin typeface="Baskerville Old Face" pitchFamily="18" charset="0"/>
                </a:rPr>
                <a:t>Discover more natural phenomena</a:t>
              </a:r>
              <a:endParaRPr lang="en-US" sz="2400" b="1" dirty="0">
                <a:latin typeface="Baskerville Old Face" pitchFamily="18" charset="0"/>
              </a:endParaRPr>
            </a:p>
          </p:txBody>
        </p:sp>
      </p:grpSp>
    </p:spTree>
    <p:extLst>
      <p:ext uri="{BB962C8B-B14F-4D97-AF65-F5344CB8AC3E}">
        <p14:creationId xmlns:p14="http://schemas.microsoft.com/office/powerpoint/2010/main" val="5423189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Genesis.thmx</Template>
  <TotalTime>7315</TotalTime>
  <Words>2377</Words>
  <Application>Microsoft Macintosh PowerPoint</Application>
  <PresentationFormat>On-screen Show (4:3)</PresentationFormat>
  <Paragraphs>321</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Sketchbook</vt:lpstr>
      <vt:lpstr>Differentiating types of inquiry practices that are implemented in Chemistry and mathematics classes in Dubai, UAE</vt:lpstr>
      <vt:lpstr>Introduction</vt:lpstr>
      <vt:lpstr>Rational of the study</vt:lpstr>
      <vt:lpstr>Purpose of the study</vt:lpstr>
      <vt:lpstr>Study Questions</vt:lpstr>
      <vt:lpstr>Theoretical Framework</vt:lpstr>
      <vt:lpstr>Theoretical Framework</vt:lpstr>
      <vt:lpstr>Types of inquiry</vt:lpstr>
      <vt:lpstr>Literature Review</vt:lpstr>
      <vt:lpstr> Main Obstacles of implementing Inquiry learning</vt:lpstr>
      <vt:lpstr>Methodology</vt:lpstr>
      <vt:lpstr>Methodology</vt:lpstr>
      <vt:lpstr>Ethics</vt:lpstr>
      <vt:lpstr>Data Analysis &amp; Findings</vt:lpstr>
      <vt:lpstr>Area &amp; Segments of scientific inquiry</vt:lpstr>
      <vt:lpstr>Area &amp; Segments of scientific inquiry</vt:lpstr>
      <vt:lpstr>Area &amp; Segments of scientific inquiry</vt:lpstr>
      <vt:lpstr>Discussions</vt:lpstr>
      <vt:lpstr>Conclusion</vt:lpstr>
      <vt:lpstr> Limitation/ Recommendation</vt:lpstr>
      <vt:lpstr>Thank you</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Lights Template</dc:title>
  <dc:creator>Presentation Magazine</dc:creator>
  <cp:lastModifiedBy>Marwa Eltanahy</cp:lastModifiedBy>
  <cp:revision>284</cp:revision>
  <dcterms:modified xsi:type="dcterms:W3CDTF">2016-01-28T18:27:21Z</dcterms:modified>
</cp:coreProperties>
</file>